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5"/>
  </p:notesMasterIdLst>
  <p:handoutMasterIdLst>
    <p:handoutMasterId r:id="rId66"/>
  </p:handoutMasterIdLst>
  <p:sldIdLst>
    <p:sldId id="717" r:id="rId2"/>
    <p:sldId id="1078" r:id="rId3"/>
    <p:sldId id="1077" r:id="rId4"/>
    <p:sldId id="947" r:id="rId5"/>
    <p:sldId id="852" r:id="rId6"/>
    <p:sldId id="853" r:id="rId7"/>
    <p:sldId id="854" r:id="rId8"/>
    <p:sldId id="948" r:id="rId9"/>
    <p:sldId id="949" r:id="rId10"/>
    <p:sldId id="1079" r:id="rId11"/>
    <p:sldId id="950" r:id="rId12"/>
    <p:sldId id="1080" r:id="rId13"/>
    <p:sldId id="871" r:id="rId14"/>
    <p:sldId id="872" r:id="rId15"/>
    <p:sldId id="1081" r:id="rId16"/>
    <p:sldId id="874" r:id="rId17"/>
    <p:sldId id="877" r:id="rId18"/>
    <p:sldId id="878" r:id="rId19"/>
    <p:sldId id="880" r:id="rId20"/>
    <p:sldId id="881" r:id="rId21"/>
    <p:sldId id="883" r:id="rId22"/>
    <p:sldId id="884" r:id="rId23"/>
    <p:sldId id="1085" r:id="rId24"/>
    <p:sldId id="885" r:id="rId25"/>
    <p:sldId id="886" r:id="rId26"/>
    <p:sldId id="888" r:id="rId27"/>
    <p:sldId id="889" r:id="rId28"/>
    <p:sldId id="1082" r:id="rId29"/>
    <p:sldId id="1068" r:id="rId30"/>
    <p:sldId id="1069" r:id="rId31"/>
    <p:sldId id="1070" r:id="rId32"/>
    <p:sldId id="1071" r:id="rId33"/>
    <p:sldId id="1072" r:id="rId34"/>
    <p:sldId id="905" r:id="rId35"/>
    <p:sldId id="906" r:id="rId36"/>
    <p:sldId id="908" r:id="rId37"/>
    <p:sldId id="909" r:id="rId38"/>
    <p:sldId id="1083" r:id="rId39"/>
    <p:sldId id="961" r:id="rId40"/>
    <p:sldId id="990" r:id="rId41"/>
    <p:sldId id="993" r:id="rId42"/>
    <p:sldId id="994" r:id="rId43"/>
    <p:sldId id="995" r:id="rId44"/>
    <p:sldId id="1017" r:id="rId45"/>
    <p:sldId id="1018" r:id="rId46"/>
    <p:sldId id="1028" r:id="rId47"/>
    <p:sldId id="1029" r:id="rId48"/>
    <p:sldId id="1030" r:id="rId49"/>
    <p:sldId id="1031" r:id="rId50"/>
    <p:sldId id="1036" r:id="rId51"/>
    <p:sldId id="1038" r:id="rId52"/>
    <p:sldId id="1039" r:id="rId53"/>
    <p:sldId id="1040" r:id="rId54"/>
    <p:sldId id="1084" r:id="rId55"/>
    <p:sldId id="1055" r:id="rId56"/>
    <p:sldId id="1057" r:id="rId57"/>
    <p:sldId id="1058" r:id="rId58"/>
    <p:sldId id="1059" r:id="rId59"/>
    <p:sldId id="1063" r:id="rId60"/>
    <p:sldId id="1074" r:id="rId61"/>
    <p:sldId id="1076" r:id="rId62"/>
    <p:sldId id="1086" r:id="rId63"/>
    <p:sldId id="1087" r:id="rId64"/>
  </p:sldIdLst>
  <p:sldSz cx="9144000" cy="6858000" type="screen4x3"/>
  <p:notesSz cx="6858000" cy="9147175"/>
  <p:defaultTextStyle>
    <a:defPPr>
      <a:defRPr lang="zh-CN"/>
    </a:defPPr>
    <a:lvl1pPr algn="l" rtl="0" fontAlgn="base">
      <a:spcBef>
        <a:spcPct val="20000"/>
      </a:spcBef>
      <a:spcAft>
        <a:spcPct val="0"/>
      </a:spcAft>
      <a:buClr>
        <a:schemeClr val="accent2"/>
      </a:buClr>
      <a:buSzPct val="80000"/>
      <a:buFont typeface="Wingdings" pitchFamily="2" charset="2"/>
      <a:buChar char="l"/>
      <a:defRPr kumimoji="1" sz="2800" b="1" kern="1200">
        <a:solidFill>
          <a:schemeClr val="tx1"/>
        </a:solidFill>
        <a:latin typeface="Arial" charset="0"/>
        <a:ea typeface="宋体" pitchFamily="2" charset="-122"/>
        <a:cs typeface="+mn-cs"/>
      </a:defRPr>
    </a:lvl1pPr>
    <a:lvl2pPr marL="457200" algn="l" rtl="0" fontAlgn="base">
      <a:spcBef>
        <a:spcPct val="20000"/>
      </a:spcBef>
      <a:spcAft>
        <a:spcPct val="0"/>
      </a:spcAft>
      <a:buClr>
        <a:schemeClr val="accent2"/>
      </a:buClr>
      <a:buSzPct val="80000"/>
      <a:buFont typeface="Wingdings" pitchFamily="2" charset="2"/>
      <a:buChar char="l"/>
      <a:defRPr kumimoji="1" sz="2800" b="1" kern="1200">
        <a:solidFill>
          <a:schemeClr val="tx1"/>
        </a:solidFill>
        <a:latin typeface="Arial" charset="0"/>
        <a:ea typeface="宋体" pitchFamily="2" charset="-122"/>
        <a:cs typeface="+mn-cs"/>
      </a:defRPr>
    </a:lvl2pPr>
    <a:lvl3pPr marL="914400" algn="l" rtl="0" fontAlgn="base">
      <a:spcBef>
        <a:spcPct val="20000"/>
      </a:spcBef>
      <a:spcAft>
        <a:spcPct val="0"/>
      </a:spcAft>
      <a:buClr>
        <a:schemeClr val="accent2"/>
      </a:buClr>
      <a:buSzPct val="80000"/>
      <a:buFont typeface="Wingdings" pitchFamily="2" charset="2"/>
      <a:buChar char="l"/>
      <a:defRPr kumimoji="1" sz="2800" b="1" kern="1200">
        <a:solidFill>
          <a:schemeClr val="tx1"/>
        </a:solidFill>
        <a:latin typeface="Arial" charset="0"/>
        <a:ea typeface="宋体" pitchFamily="2" charset="-122"/>
        <a:cs typeface="+mn-cs"/>
      </a:defRPr>
    </a:lvl3pPr>
    <a:lvl4pPr marL="1371600" algn="l" rtl="0" fontAlgn="base">
      <a:spcBef>
        <a:spcPct val="20000"/>
      </a:spcBef>
      <a:spcAft>
        <a:spcPct val="0"/>
      </a:spcAft>
      <a:buClr>
        <a:schemeClr val="accent2"/>
      </a:buClr>
      <a:buSzPct val="80000"/>
      <a:buFont typeface="Wingdings" pitchFamily="2" charset="2"/>
      <a:buChar char="l"/>
      <a:defRPr kumimoji="1" sz="2800" b="1" kern="1200">
        <a:solidFill>
          <a:schemeClr val="tx1"/>
        </a:solidFill>
        <a:latin typeface="Arial" charset="0"/>
        <a:ea typeface="宋体" pitchFamily="2" charset="-122"/>
        <a:cs typeface="+mn-cs"/>
      </a:defRPr>
    </a:lvl4pPr>
    <a:lvl5pPr marL="1828800" algn="l" rtl="0" fontAlgn="base">
      <a:spcBef>
        <a:spcPct val="20000"/>
      </a:spcBef>
      <a:spcAft>
        <a:spcPct val="0"/>
      </a:spcAft>
      <a:buClr>
        <a:schemeClr val="accent2"/>
      </a:buClr>
      <a:buSzPct val="80000"/>
      <a:buFont typeface="Wingdings" pitchFamily="2" charset="2"/>
      <a:buChar char="l"/>
      <a:defRPr kumimoji="1" sz="2800" b="1" kern="1200">
        <a:solidFill>
          <a:schemeClr val="tx1"/>
        </a:solidFill>
        <a:latin typeface="Arial" charset="0"/>
        <a:ea typeface="宋体" pitchFamily="2" charset="-122"/>
        <a:cs typeface="+mn-cs"/>
      </a:defRPr>
    </a:lvl5pPr>
    <a:lvl6pPr marL="2286000" algn="l" defTabSz="914400" rtl="0" eaLnBrk="1" latinLnBrk="0" hangingPunct="1">
      <a:defRPr kumimoji="1" sz="2800" b="1" kern="1200">
        <a:solidFill>
          <a:schemeClr val="tx1"/>
        </a:solidFill>
        <a:latin typeface="Arial" charset="0"/>
        <a:ea typeface="宋体" pitchFamily="2" charset="-122"/>
        <a:cs typeface="+mn-cs"/>
      </a:defRPr>
    </a:lvl6pPr>
    <a:lvl7pPr marL="2743200" algn="l" defTabSz="914400" rtl="0" eaLnBrk="1" latinLnBrk="0" hangingPunct="1">
      <a:defRPr kumimoji="1" sz="2800" b="1" kern="1200">
        <a:solidFill>
          <a:schemeClr val="tx1"/>
        </a:solidFill>
        <a:latin typeface="Arial" charset="0"/>
        <a:ea typeface="宋体" pitchFamily="2" charset="-122"/>
        <a:cs typeface="+mn-cs"/>
      </a:defRPr>
    </a:lvl7pPr>
    <a:lvl8pPr marL="3200400" algn="l" defTabSz="914400" rtl="0" eaLnBrk="1" latinLnBrk="0" hangingPunct="1">
      <a:defRPr kumimoji="1" sz="2800" b="1" kern="1200">
        <a:solidFill>
          <a:schemeClr val="tx1"/>
        </a:solidFill>
        <a:latin typeface="Arial" charset="0"/>
        <a:ea typeface="宋体" pitchFamily="2" charset="-122"/>
        <a:cs typeface="+mn-cs"/>
      </a:defRPr>
    </a:lvl8pPr>
    <a:lvl9pPr marL="3657600" algn="l" defTabSz="914400" rtl="0" eaLnBrk="1" latinLnBrk="0" hangingPunct="1">
      <a:defRPr kumimoji="1" sz="2800" b="1"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66"/>
    <a:srgbClr val="FF3300"/>
    <a:srgbClr val="000066"/>
    <a:srgbClr val="990033"/>
    <a:srgbClr val="990099"/>
    <a:srgbClr val="FFCC99"/>
    <a:srgbClr val="33CC33"/>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4620" autoAdjust="0"/>
  </p:normalViewPr>
  <p:slideViewPr>
    <p:cSldViewPr>
      <p:cViewPr>
        <p:scale>
          <a:sx n="80" d="100"/>
          <a:sy n="80" d="100"/>
        </p:scale>
        <p:origin x="-2382"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888"/>
    </p:cViewPr>
  </p:sorterViewPr>
  <p:notesViewPr>
    <p:cSldViewPr>
      <p:cViewPr varScale="1">
        <p:scale>
          <a:sx n="33" d="100"/>
          <a:sy n="33" d="100"/>
        </p:scale>
        <p:origin x="-1560" y="-78"/>
      </p:cViewPr>
      <p:guideLst>
        <p:guide orient="horz" pos="2881"/>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spcBef>
                <a:spcPct val="0"/>
              </a:spcBef>
              <a:buClrTx/>
              <a:buSzTx/>
              <a:buFontTx/>
              <a:buNone/>
              <a:defRPr sz="1000" b="0" i="1">
                <a:latin typeface="Times New Roman" pitchFamily="18" charset="0"/>
              </a:defRPr>
            </a:lvl1pPr>
          </a:lstStyle>
          <a:p>
            <a:pPr>
              <a:defRPr/>
            </a:pPr>
            <a:endParaRPr lang="en-US" altLang="zh-CN"/>
          </a:p>
        </p:txBody>
      </p:sp>
      <p:sp>
        <p:nvSpPr>
          <p:cNvPr id="4099" name="Rectangle 3"/>
          <p:cNvSpPr>
            <a:spLocks noGrp="1" noChangeArrowheads="1"/>
          </p:cNvSpPr>
          <p:nvPr>
            <p:ph type="dt" sz="quarter" idx="1"/>
          </p:nvPr>
        </p:nvSpPr>
        <p:spPr bwMode="auto">
          <a:xfrm>
            <a:off x="3886200" y="15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spcBef>
                <a:spcPct val="0"/>
              </a:spcBef>
              <a:buClrTx/>
              <a:buSzTx/>
              <a:buFontTx/>
              <a:buNone/>
              <a:defRPr sz="1000" b="0" i="1">
                <a:latin typeface="Times New Roman" pitchFamily="18" charset="0"/>
              </a:defRPr>
            </a:lvl1pPr>
          </a:lstStyle>
          <a:p>
            <a:pPr>
              <a:defRPr/>
            </a:pPr>
            <a:endParaRPr lang="en-US" altLang="zh-CN"/>
          </a:p>
        </p:txBody>
      </p:sp>
      <p:sp>
        <p:nvSpPr>
          <p:cNvPr id="4100" name="Rectangle 4"/>
          <p:cNvSpPr>
            <a:spLocks noGrp="1" noChangeArrowheads="1"/>
          </p:cNvSpPr>
          <p:nvPr>
            <p:ph type="ftr" sz="quarter" idx="2"/>
          </p:nvPr>
        </p:nvSpPr>
        <p:spPr bwMode="auto">
          <a:xfrm>
            <a:off x="0" y="86883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spcBef>
                <a:spcPct val="0"/>
              </a:spcBef>
              <a:buClrTx/>
              <a:buSzTx/>
              <a:buFontTx/>
              <a:buNone/>
              <a:defRPr sz="1000" b="0" i="1">
                <a:latin typeface="Times New Roman" pitchFamily="18" charset="0"/>
              </a:defRPr>
            </a:lvl1pPr>
          </a:lstStyle>
          <a:p>
            <a:pPr>
              <a:defRPr/>
            </a:pPr>
            <a:endParaRPr lang="en-US" altLang="zh-CN"/>
          </a:p>
        </p:txBody>
      </p:sp>
      <p:sp>
        <p:nvSpPr>
          <p:cNvPr id="4101" name="Rectangle 5"/>
          <p:cNvSpPr>
            <a:spLocks noGrp="1" noChangeArrowheads="1"/>
          </p:cNvSpPr>
          <p:nvPr>
            <p:ph type="sldNum" sz="quarter" idx="3"/>
          </p:nvPr>
        </p:nvSpPr>
        <p:spPr bwMode="auto">
          <a:xfrm>
            <a:off x="3886200" y="86883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spcBef>
                <a:spcPct val="0"/>
              </a:spcBef>
              <a:buClrTx/>
              <a:buSzTx/>
              <a:buFontTx/>
              <a:buNone/>
              <a:defRPr sz="1000" b="0" i="1">
                <a:latin typeface="Times New Roman" pitchFamily="18" charset="0"/>
              </a:defRPr>
            </a:lvl1pPr>
          </a:lstStyle>
          <a:p>
            <a:pPr>
              <a:defRPr/>
            </a:pPr>
            <a:fld id="{5BD72D4C-5872-48E9-B17A-80C3F49CF1FD}" type="slidenum">
              <a:rPr lang="en-US" altLang="zh-CN"/>
              <a:pPr>
                <a:defRPr/>
              </a:pPr>
              <a:t>‹#›</a:t>
            </a:fld>
            <a:endParaRPr lang="en-US" altLang="zh-CN"/>
          </a:p>
        </p:txBody>
      </p:sp>
    </p:spTree>
    <p:extLst>
      <p:ext uri="{BB962C8B-B14F-4D97-AF65-F5344CB8AC3E}">
        <p14:creationId xmlns:p14="http://schemas.microsoft.com/office/powerpoint/2010/main" xmlns="" val="927258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spcBef>
                <a:spcPct val="0"/>
              </a:spcBef>
              <a:buClrTx/>
              <a:buSzTx/>
              <a:buFontTx/>
              <a:buNone/>
              <a:defRPr sz="1000" b="0" i="1">
                <a:latin typeface="Times New Roman" pitchFamily="18" charset="0"/>
              </a:defRPr>
            </a:lvl1pPr>
          </a:lstStyle>
          <a:p>
            <a:pPr>
              <a:defRPr/>
            </a:pPr>
            <a:endParaRPr lang="en-US" altLang="zh-CN"/>
          </a:p>
        </p:txBody>
      </p:sp>
      <p:sp>
        <p:nvSpPr>
          <p:cNvPr id="2051" name="Rectangle 3"/>
          <p:cNvSpPr>
            <a:spLocks noGrp="1" noChangeArrowheads="1"/>
          </p:cNvSpPr>
          <p:nvPr>
            <p:ph type="dt" idx="1"/>
          </p:nvPr>
        </p:nvSpPr>
        <p:spPr bwMode="auto">
          <a:xfrm>
            <a:off x="3886200" y="15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spcBef>
                <a:spcPct val="0"/>
              </a:spcBef>
              <a:buClrTx/>
              <a:buSzTx/>
              <a:buFontTx/>
              <a:buNone/>
              <a:defRPr sz="1000" b="0" i="1">
                <a:latin typeface="Times New Roman" pitchFamily="18" charset="0"/>
              </a:defRPr>
            </a:lvl1pPr>
          </a:lstStyle>
          <a:p>
            <a:pPr>
              <a:defRPr/>
            </a:pPr>
            <a:endParaRPr lang="en-US" altLang="zh-CN"/>
          </a:p>
        </p:txBody>
      </p:sp>
      <p:sp>
        <p:nvSpPr>
          <p:cNvPr id="23556" name="Rectangle 4"/>
          <p:cNvSpPr>
            <a:spLocks noGrp="1" noRot="1" noChangeAspect="1" noChangeArrowheads="1" noTextEdit="1"/>
          </p:cNvSpPr>
          <p:nvPr>
            <p:ph type="sldImg" idx="2"/>
          </p:nvPr>
        </p:nvSpPr>
        <p:spPr bwMode="auto">
          <a:xfrm>
            <a:off x="1149350" y="693738"/>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4988"/>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054" name="Rectangle 6"/>
          <p:cNvSpPr>
            <a:spLocks noGrp="1" noChangeArrowheads="1"/>
          </p:cNvSpPr>
          <p:nvPr>
            <p:ph type="ftr" sz="quarter" idx="4"/>
          </p:nvPr>
        </p:nvSpPr>
        <p:spPr bwMode="auto">
          <a:xfrm>
            <a:off x="0" y="86883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spcBef>
                <a:spcPct val="0"/>
              </a:spcBef>
              <a:buClrTx/>
              <a:buSzTx/>
              <a:buFontTx/>
              <a:buNone/>
              <a:defRPr sz="1000" b="0" i="1">
                <a:latin typeface="Times New Roman" pitchFamily="18" charset="0"/>
              </a:defRPr>
            </a:lvl1pPr>
          </a:lstStyle>
          <a:p>
            <a:pPr>
              <a:defRPr/>
            </a:pPr>
            <a:endParaRPr lang="en-US" altLang="zh-CN"/>
          </a:p>
        </p:txBody>
      </p:sp>
      <p:sp>
        <p:nvSpPr>
          <p:cNvPr id="2055" name="Rectangle 7"/>
          <p:cNvSpPr>
            <a:spLocks noGrp="1" noChangeArrowheads="1"/>
          </p:cNvSpPr>
          <p:nvPr>
            <p:ph type="sldNum" sz="quarter" idx="5"/>
          </p:nvPr>
        </p:nvSpPr>
        <p:spPr bwMode="auto">
          <a:xfrm>
            <a:off x="3886200" y="86883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spcBef>
                <a:spcPct val="0"/>
              </a:spcBef>
              <a:buClrTx/>
              <a:buSzTx/>
              <a:buFontTx/>
              <a:buNone/>
              <a:defRPr sz="1000" b="0" i="1">
                <a:latin typeface="Times New Roman" pitchFamily="18" charset="0"/>
              </a:defRPr>
            </a:lvl1pPr>
          </a:lstStyle>
          <a:p>
            <a:pPr>
              <a:defRPr/>
            </a:pPr>
            <a:fld id="{396BE857-8C36-416B-8A03-9031E90EC738}" type="slidenum">
              <a:rPr lang="en-US" altLang="zh-CN"/>
              <a:pPr>
                <a:defRPr/>
              </a:pPr>
              <a:t>‹#›</a:t>
            </a:fld>
            <a:endParaRPr lang="en-US" altLang="zh-CN"/>
          </a:p>
        </p:txBody>
      </p:sp>
    </p:spTree>
    <p:extLst>
      <p:ext uri="{BB962C8B-B14F-4D97-AF65-F5344CB8AC3E}">
        <p14:creationId xmlns:p14="http://schemas.microsoft.com/office/powerpoint/2010/main" xmlns="" val="3089683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2D2ED3F-FD11-4EB8-AD36-BE2D00544DB2}" type="slidenum">
              <a:rPr lang="en-US" altLang="zh-CN" smtClean="0"/>
              <a:pPr/>
              <a:t>1</a:t>
            </a:fld>
            <a:endParaRPr lang="en-US" altLang="zh-CN" smtClean="0"/>
          </a:p>
        </p:txBody>
      </p:sp>
      <p:sp>
        <p:nvSpPr>
          <p:cNvPr id="24579" name="Rectangle 2"/>
          <p:cNvSpPr>
            <a:spLocks noGrp="1" noRot="1" noChangeAspect="1" noChangeArrowheads="1" noTextEdit="1"/>
          </p:cNvSpPr>
          <p:nvPr>
            <p:ph type="sldImg"/>
          </p:nvPr>
        </p:nvSpPr>
        <p:spPr>
          <a:xfrm>
            <a:off x="1144588" y="685800"/>
            <a:ext cx="4573587" cy="3430588"/>
          </a:xfrm>
          <a:ln/>
        </p:spPr>
      </p:sp>
      <p:sp>
        <p:nvSpPr>
          <p:cNvPr id="24580" name="Rectangle 3"/>
          <p:cNvSpPr>
            <a:spLocks noGrp="1" noChangeArrowheads="1"/>
          </p:cNvSpPr>
          <p:nvPr>
            <p:ph type="body" idx="1"/>
          </p:nvPr>
        </p:nvSpPr>
        <p:spPr>
          <a:xfrm>
            <a:off x="914400" y="4344988"/>
            <a:ext cx="5029200" cy="4116387"/>
          </a:xfrm>
          <a:noFill/>
          <a:ln/>
        </p:spPr>
        <p:txBody>
          <a:bodyPr/>
          <a:lstStyle/>
          <a:p>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27EE9CD-4EA9-4CDD-9427-6300B503C916}" type="slidenum">
              <a:rPr lang="en-US" altLang="zh-CN" smtClean="0"/>
              <a:pPr/>
              <a:t>60</a:t>
            </a:fld>
            <a:endParaRPr lang="en-US" altLang="zh-CN" smtClean="0"/>
          </a:p>
        </p:txBody>
      </p:sp>
      <p:sp>
        <p:nvSpPr>
          <p:cNvPr id="29699" name="Rectangle 2"/>
          <p:cNvSpPr>
            <a:spLocks noGrp="1" noRot="1" noChangeAspect="1" noChangeArrowheads="1" noTextEdit="1"/>
          </p:cNvSpPr>
          <p:nvPr>
            <p:ph type="sldImg"/>
          </p:nvPr>
        </p:nvSpPr>
        <p:spPr>
          <a:xfrm>
            <a:off x="1144588" y="685800"/>
            <a:ext cx="4573587" cy="3430588"/>
          </a:xfrm>
          <a:solidFill>
            <a:srgbClr val="FFFFFF"/>
          </a:solidFill>
          <a:ln/>
        </p:spPr>
      </p:sp>
      <p:sp>
        <p:nvSpPr>
          <p:cNvPr id="29700" name="Rectangle 3"/>
          <p:cNvSpPr>
            <a:spLocks noGrp="1" noChangeArrowheads="1"/>
          </p:cNvSpPr>
          <p:nvPr>
            <p:ph type="body" idx="1"/>
          </p:nvPr>
        </p:nvSpPr>
        <p:spPr>
          <a:xfrm>
            <a:off x="914400" y="4344988"/>
            <a:ext cx="5029200" cy="4116387"/>
          </a:xfrm>
          <a:solidFill>
            <a:srgbClr val="FFFFFF"/>
          </a:solidFill>
          <a:ln>
            <a:solidFill>
              <a:srgbClr val="000000"/>
            </a:solidFill>
          </a:ln>
        </p:spPr>
        <p:txBody>
          <a:bodyPr/>
          <a:lstStyle/>
          <a:p>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27EE9CD-4EA9-4CDD-9427-6300B503C916}" type="slidenum">
              <a:rPr lang="en-US" altLang="zh-CN" smtClean="0"/>
              <a:pPr/>
              <a:t>61</a:t>
            </a:fld>
            <a:endParaRPr lang="en-US" altLang="zh-CN" smtClean="0"/>
          </a:p>
        </p:txBody>
      </p:sp>
      <p:sp>
        <p:nvSpPr>
          <p:cNvPr id="29699" name="Rectangle 2"/>
          <p:cNvSpPr>
            <a:spLocks noGrp="1" noRot="1" noChangeAspect="1" noChangeArrowheads="1" noTextEdit="1"/>
          </p:cNvSpPr>
          <p:nvPr>
            <p:ph type="sldImg"/>
          </p:nvPr>
        </p:nvSpPr>
        <p:spPr>
          <a:xfrm>
            <a:off x="1144588" y="685800"/>
            <a:ext cx="4573587" cy="3430588"/>
          </a:xfrm>
          <a:solidFill>
            <a:srgbClr val="FFFFFF"/>
          </a:solidFill>
          <a:ln/>
        </p:spPr>
      </p:sp>
      <p:sp>
        <p:nvSpPr>
          <p:cNvPr id="29700" name="Rectangle 3"/>
          <p:cNvSpPr>
            <a:spLocks noGrp="1" noChangeArrowheads="1"/>
          </p:cNvSpPr>
          <p:nvPr>
            <p:ph type="body" idx="1"/>
          </p:nvPr>
        </p:nvSpPr>
        <p:spPr>
          <a:xfrm>
            <a:off x="914400" y="4344988"/>
            <a:ext cx="5029200" cy="4116387"/>
          </a:xfrm>
          <a:solidFill>
            <a:srgbClr val="FFFFFF"/>
          </a:solidFill>
          <a:ln>
            <a:solidFill>
              <a:srgbClr val="000000"/>
            </a:solidFill>
          </a:ln>
        </p:spPr>
        <p:txBody>
          <a:bodyPr/>
          <a:lstStyle/>
          <a:p>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300163" y="1087438"/>
            <a:ext cx="7253288" cy="5438775"/>
          </a:xfrm>
        </p:spPr>
      </p:sp>
      <p:sp>
        <p:nvSpPr>
          <p:cNvPr id="129027" name="Rectangle 3"/>
          <p:cNvSpPr>
            <a:spLocks noGrp="1" noChangeArrowheads="1"/>
          </p:cNvSpPr>
          <p:nvPr>
            <p:ph type="body" idx="1"/>
          </p:nvPr>
        </p:nvSpPr>
        <p:spPr>
          <a:xfrm>
            <a:off x="464460" y="6887440"/>
            <a:ext cx="3723693" cy="6530562"/>
          </a:xfrm>
          <a:noFill/>
          <a:ln/>
        </p:spPr>
        <p:txBody>
          <a:bodyPr tIns="45719" bIns="45719"/>
          <a:lstStyle/>
          <a:p>
            <a:r>
              <a:rPr lang="zh-CN" altLang="en-US" smtClean="0">
                <a:latin typeface="Arial" charset="0"/>
              </a:rPr>
              <a:t>“十二五”我国科技发展的</a:t>
            </a:r>
            <a:r>
              <a:rPr lang="zh-CN" altLang="en-US" b="1" smtClean="0">
                <a:latin typeface="Arial" charset="0"/>
              </a:rPr>
              <a:t>总体思路</a:t>
            </a:r>
            <a:r>
              <a:rPr lang="zh-CN" altLang="en-US" smtClean="0">
                <a:latin typeface="Arial" charset="0"/>
              </a:rPr>
              <a:t>是：以邓小平理论和“三个代表”重要思想为指导，深入贯彻落实科学发展观，坚定不移地坚持“自主创新，重点跨越，支撑发展，引领未来”的指导方针，全面推进</a:t>
            </a:r>
            <a:r>
              <a:rPr lang="en-US" altLang="zh-CN" smtClean="0">
                <a:latin typeface="Arial" charset="0"/>
              </a:rPr>
              <a:t>《</a:t>
            </a:r>
            <a:r>
              <a:rPr lang="zh-CN" altLang="en-US" smtClean="0">
                <a:latin typeface="Arial" charset="0"/>
              </a:rPr>
              <a:t>规划纲要</a:t>
            </a:r>
            <a:r>
              <a:rPr lang="en-US" altLang="zh-CN" smtClean="0">
                <a:latin typeface="Arial" charset="0"/>
              </a:rPr>
              <a:t>》</a:t>
            </a:r>
            <a:r>
              <a:rPr lang="zh-CN" altLang="en-US" smtClean="0">
                <a:latin typeface="Arial" charset="0"/>
              </a:rPr>
              <a:t>的实施；坚定不移地将科技置于优先发展的战略地位，充分发挥科技的支撑引领作用；坚定不移地把增强自主创新能力作为发展科学技术的战略基点，走中国特色自主创新道路；坚定不移地把增强自主创新能力作为调整经济结构和转变发展方式的中心环节，推动经济社会发展走上创新驱动、内生增长的轨道。</a:t>
            </a:r>
          </a:p>
        </p:txBody>
      </p:sp>
      <p:sp>
        <p:nvSpPr>
          <p:cNvPr id="129028" name="Text Box 4"/>
          <p:cNvSpPr txBox="1">
            <a:spLocks noChangeArrowheads="1"/>
          </p:cNvSpPr>
          <p:nvPr/>
        </p:nvSpPr>
        <p:spPr bwMode="auto">
          <a:xfrm>
            <a:off x="2634613" y="13777805"/>
            <a:ext cx="2018001" cy="722530"/>
          </a:xfrm>
          <a:prstGeom prst="rect">
            <a:avLst/>
          </a:prstGeom>
          <a:noFill/>
          <a:ln w="9525">
            <a:noFill/>
            <a:miter lim="800000"/>
            <a:headEnd/>
            <a:tailEnd/>
          </a:ln>
        </p:spPr>
        <p:txBody>
          <a:bodyPr lIns="92107" tIns="46054" rIns="92107" bIns="46054" anchor="b"/>
          <a:lstStyle/>
          <a:p>
            <a:pPr algn="r">
              <a:buSzPct val="100000"/>
            </a:pPr>
            <a:r>
              <a:rPr lang="en-US" altLang="zh-CN" sz="1200"/>
              <a:t>&lt;#&gt;</a:t>
            </a:r>
          </a:p>
        </p:txBody>
      </p:sp>
      <p:sp>
        <p:nvSpPr>
          <p:cNvPr id="129029" name="Text Box 5"/>
          <p:cNvSpPr txBox="1">
            <a:spLocks noChangeArrowheads="1"/>
          </p:cNvSpPr>
          <p:nvPr/>
        </p:nvSpPr>
        <p:spPr bwMode="auto">
          <a:xfrm>
            <a:off x="2634613" y="1"/>
            <a:ext cx="2018001" cy="723993"/>
          </a:xfrm>
          <a:prstGeom prst="rect">
            <a:avLst/>
          </a:prstGeom>
          <a:noFill/>
          <a:ln w="9525">
            <a:noFill/>
            <a:miter lim="800000"/>
            <a:headEnd/>
            <a:tailEnd/>
          </a:ln>
        </p:spPr>
        <p:txBody>
          <a:bodyPr lIns="92107" tIns="46054" rIns="92107" bIns="46054"/>
          <a:lstStyle/>
          <a:p>
            <a:pPr algn="r">
              <a:buSzPct val="100000"/>
            </a:pPr>
            <a:endParaRPr lang="zh-CN" altLang="en-US" sz="1200"/>
          </a:p>
        </p:txBody>
      </p:sp>
      <p:sp>
        <p:nvSpPr>
          <p:cNvPr id="129030" name="日期占位符 5"/>
          <p:cNvSpPr txBox="1">
            <a:spLocks noGrp="1" noChangeArrowheads="1"/>
          </p:cNvSpPr>
          <p:nvPr/>
        </p:nvSpPr>
        <p:spPr bwMode="auto">
          <a:xfrm>
            <a:off x="2634613" y="1"/>
            <a:ext cx="2018001" cy="723993"/>
          </a:xfrm>
          <a:prstGeom prst="rect">
            <a:avLst/>
          </a:prstGeom>
          <a:noFill/>
          <a:ln w="9525">
            <a:noFill/>
            <a:miter lim="800000"/>
            <a:headEnd/>
            <a:tailEnd/>
          </a:ln>
        </p:spPr>
        <p:txBody>
          <a:bodyPr tIns="45719" bIns="45719"/>
          <a:lstStyle/>
          <a:p>
            <a:pPr algn="r">
              <a:buSzPct val="100000"/>
            </a:pPr>
            <a:endParaRPr lang="en-US" altLang="zh-CN" sz="120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643006-479D-4CAE-ACE4-E68B09521FBB}" type="slidenum">
              <a:rPr lang="en-US" altLang="zh-CN" smtClean="0"/>
              <a:pPr/>
              <a:t>8</a:t>
            </a:fld>
            <a:endParaRPr lang="en-US" altLang="zh-CN" smtClean="0"/>
          </a:p>
        </p:txBody>
      </p:sp>
      <p:sp>
        <p:nvSpPr>
          <p:cNvPr id="25603" name="Rectangle 2"/>
          <p:cNvSpPr>
            <a:spLocks noGrp="1" noRot="1" noChangeAspect="1" noChangeArrowheads="1" noTextEdit="1"/>
          </p:cNvSpPr>
          <p:nvPr>
            <p:ph type="sldImg"/>
          </p:nvPr>
        </p:nvSpPr>
        <p:spPr>
          <a:xfrm>
            <a:off x="1144588" y="685800"/>
            <a:ext cx="4573587" cy="3430588"/>
          </a:xfrm>
          <a:solidFill>
            <a:srgbClr val="FFFFFF"/>
          </a:solidFill>
          <a:ln/>
        </p:spPr>
      </p:sp>
      <p:sp>
        <p:nvSpPr>
          <p:cNvPr id="25604" name="Rectangle 3"/>
          <p:cNvSpPr>
            <a:spLocks noGrp="1" noChangeArrowheads="1"/>
          </p:cNvSpPr>
          <p:nvPr>
            <p:ph type="body" idx="1"/>
          </p:nvPr>
        </p:nvSpPr>
        <p:spPr>
          <a:xfrm>
            <a:off x="914400" y="4344988"/>
            <a:ext cx="5029200" cy="4116387"/>
          </a:xfrm>
          <a:solidFill>
            <a:srgbClr val="FFFFFF"/>
          </a:solidFill>
          <a:ln>
            <a:solidFill>
              <a:srgbClr val="000000"/>
            </a:solidFill>
          </a:ln>
        </p:spPr>
        <p:txBody>
          <a:bodyPr/>
          <a:lstStyle/>
          <a:p>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643006-479D-4CAE-ACE4-E68B09521FBB}" type="slidenum">
              <a:rPr lang="en-US" altLang="zh-CN" smtClean="0"/>
              <a:pPr/>
              <a:t>9</a:t>
            </a:fld>
            <a:endParaRPr lang="en-US" altLang="zh-CN" smtClean="0"/>
          </a:p>
        </p:txBody>
      </p:sp>
      <p:sp>
        <p:nvSpPr>
          <p:cNvPr id="25603" name="Rectangle 2"/>
          <p:cNvSpPr>
            <a:spLocks noGrp="1" noRot="1" noChangeAspect="1" noChangeArrowheads="1" noTextEdit="1"/>
          </p:cNvSpPr>
          <p:nvPr>
            <p:ph type="sldImg"/>
          </p:nvPr>
        </p:nvSpPr>
        <p:spPr>
          <a:xfrm>
            <a:off x="1144588" y="685800"/>
            <a:ext cx="4573587" cy="3430588"/>
          </a:xfrm>
          <a:solidFill>
            <a:srgbClr val="FFFFFF"/>
          </a:solidFill>
          <a:ln/>
        </p:spPr>
      </p:sp>
      <p:sp>
        <p:nvSpPr>
          <p:cNvPr id="25604" name="Rectangle 3"/>
          <p:cNvSpPr>
            <a:spLocks noGrp="1" noChangeArrowheads="1"/>
          </p:cNvSpPr>
          <p:nvPr>
            <p:ph type="body" idx="1"/>
          </p:nvPr>
        </p:nvSpPr>
        <p:spPr>
          <a:xfrm>
            <a:off x="914400" y="4344988"/>
            <a:ext cx="5029200" cy="4116387"/>
          </a:xfrm>
          <a:solidFill>
            <a:srgbClr val="FFFFFF"/>
          </a:solidFill>
          <a:ln>
            <a:solidFill>
              <a:srgbClr val="000000"/>
            </a:solidFill>
          </a:ln>
        </p:spPr>
        <p:txBody>
          <a:bodyPr/>
          <a:lstStyle/>
          <a:p>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a:xfrm>
            <a:off x="1150938" y="693738"/>
            <a:ext cx="4556125" cy="3416300"/>
          </a:xfrm>
        </p:spPr>
      </p:sp>
      <p:sp>
        <p:nvSpPr>
          <p:cNvPr id="130051" name="备注占位符 2"/>
          <p:cNvSpPr>
            <a:spLocks noGrp="1"/>
          </p:cNvSpPr>
          <p:nvPr>
            <p:ph type="body" idx="1"/>
          </p:nvPr>
        </p:nvSpPr>
        <p:spPr>
          <a:noFill/>
          <a:ln/>
        </p:spPr>
        <p:txBody>
          <a:bodyPr/>
          <a:lstStyle/>
          <a:p>
            <a:r>
              <a:rPr lang="en-US" altLang="zh-CN" smtClean="0">
                <a:latin typeface="Arial" charset="0"/>
              </a:rPr>
              <a:t>2006</a:t>
            </a:r>
            <a:r>
              <a:rPr lang="zh-CN" altLang="en-US" smtClean="0">
                <a:latin typeface="Arial" charset="0"/>
              </a:rPr>
              <a:t>年</a:t>
            </a:r>
            <a:r>
              <a:rPr lang="en-US" altLang="zh-CN" smtClean="0">
                <a:latin typeface="Arial" charset="0"/>
              </a:rPr>
              <a:t>12.5</a:t>
            </a:r>
            <a:r>
              <a:rPr lang="zh-CN" altLang="en-US" smtClean="0">
                <a:latin typeface="Arial" charset="0"/>
              </a:rPr>
              <a:t>亿，</a:t>
            </a:r>
            <a:r>
              <a:rPr lang="en-US" altLang="zh-CN" smtClean="0">
                <a:latin typeface="Arial" charset="0"/>
              </a:rPr>
              <a:t>2010</a:t>
            </a:r>
            <a:r>
              <a:rPr lang="zh-CN" altLang="en-US" smtClean="0">
                <a:latin typeface="Arial" charset="0"/>
              </a:rPr>
              <a:t>年经费</a:t>
            </a:r>
            <a:r>
              <a:rPr lang="en-US" altLang="zh-CN" smtClean="0">
                <a:latin typeface="Arial" charset="0"/>
              </a:rPr>
              <a:t>40</a:t>
            </a:r>
            <a:r>
              <a:rPr lang="zh-CN" altLang="en-US" smtClean="0">
                <a:latin typeface="Arial" charset="0"/>
              </a:rPr>
              <a:t>亿，十一五总经费大约</a:t>
            </a:r>
            <a:r>
              <a:rPr lang="en-US" altLang="zh-CN" smtClean="0">
                <a:latin typeface="Arial" charset="0"/>
              </a:rPr>
              <a:t>115</a:t>
            </a:r>
            <a:r>
              <a:rPr lang="zh-CN" altLang="en-US" smtClean="0">
                <a:latin typeface="Arial" charset="0"/>
              </a:rPr>
              <a:t>亿，</a:t>
            </a:r>
          </a:p>
        </p:txBody>
      </p:sp>
      <p:sp>
        <p:nvSpPr>
          <p:cNvPr id="130052" name="日期占位符 3"/>
          <p:cNvSpPr>
            <a:spLocks noGrp="1"/>
          </p:cNvSpPr>
          <p:nvPr>
            <p:ph type="dt" sz="quarter" idx="1"/>
          </p:nvPr>
        </p:nvSpPr>
        <p:spPr>
          <a:noFill/>
        </p:spPr>
        <p:txBody>
          <a:bodyPr/>
          <a:lstStyle/>
          <a:p>
            <a:pPr eaLnBrk="0" hangingPunct="0"/>
            <a:fld id="{0A0C7D04-14EB-4B64-8645-B23887CB6537}" type="datetime1">
              <a:rPr lang="zh-CN" altLang="en-US" sz="2400" b="1" smtClean="0">
                <a:solidFill>
                  <a:srgbClr val="FF0000"/>
                </a:solidFill>
                <a:latin typeface="黑体" pitchFamily="2" charset="-122"/>
                <a:ea typeface="黑体" pitchFamily="2" charset="-122"/>
              </a:rPr>
              <a:pPr eaLnBrk="0" hangingPunct="0"/>
              <a:t>2012/9/17</a:t>
            </a:fld>
            <a:endParaRPr lang="en-US" altLang="zh-CN" sz="2400" b="1" smtClean="0">
              <a:solidFill>
                <a:srgbClr val="FF0000"/>
              </a:solidFill>
              <a:latin typeface="黑体" pitchFamily="2" charset="-122"/>
              <a:ea typeface="黑体" pitchFamily="2" charset="-122"/>
            </a:endParaRPr>
          </a:p>
        </p:txBody>
      </p:sp>
      <p:sp>
        <p:nvSpPr>
          <p:cNvPr id="130053" name="灯片编号占位符 4"/>
          <p:cNvSpPr>
            <a:spLocks noGrp="1"/>
          </p:cNvSpPr>
          <p:nvPr>
            <p:ph type="sldNum" sz="quarter" idx="5"/>
          </p:nvPr>
        </p:nvSpPr>
        <p:spPr>
          <a:noFill/>
        </p:spPr>
        <p:txBody>
          <a:bodyPr/>
          <a:lstStyle/>
          <a:p>
            <a:pPr eaLnBrk="0" hangingPunct="0"/>
            <a:fld id="{48916C99-5855-4B24-A140-651525D395D6}" type="slidenum">
              <a:rPr lang="zh-CN" altLang="en-US" sz="2400" b="1" smtClean="0">
                <a:solidFill>
                  <a:srgbClr val="FF0000"/>
                </a:solidFill>
                <a:latin typeface="黑体" pitchFamily="2" charset="-122"/>
                <a:ea typeface="黑体" pitchFamily="2" charset="-122"/>
              </a:rPr>
              <a:pPr eaLnBrk="0" hangingPunct="0"/>
              <a:t>17</a:t>
            </a:fld>
            <a:endParaRPr lang="en-US" altLang="zh-CN" sz="2400" b="1" smtClean="0">
              <a:solidFill>
                <a:srgbClr val="FF0000"/>
              </a:solidFill>
              <a:latin typeface="黑体" pitchFamily="2" charset="-122"/>
              <a:ea typeface="黑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a:xfrm>
            <a:off x="1150938" y="693738"/>
            <a:ext cx="4556125" cy="3416300"/>
          </a:xfrm>
        </p:spPr>
      </p:sp>
      <p:sp>
        <p:nvSpPr>
          <p:cNvPr id="131075" name="备注占位符 2"/>
          <p:cNvSpPr>
            <a:spLocks noGrp="1"/>
          </p:cNvSpPr>
          <p:nvPr>
            <p:ph type="body" idx="1"/>
          </p:nvPr>
        </p:nvSpPr>
        <p:spPr>
          <a:noFill/>
          <a:ln/>
        </p:spPr>
        <p:txBody>
          <a:bodyPr/>
          <a:lstStyle/>
          <a:p>
            <a:r>
              <a:rPr lang="en-US" altLang="zh-CN" smtClean="0">
                <a:latin typeface="Arial" charset="0"/>
              </a:rPr>
              <a:t>2006</a:t>
            </a:r>
            <a:r>
              <a:rPr lang="zh-CN" altLang="en-US" smtClean="0">
                <a:latin typeface="Arial" charset="0"/>
              </a:rPr>
              <a:t>年</a:t>
            </a:r>
            <a:r>
              <a:rPr lang="en-US" altLang="zh-CN" smtClean="0">
                <a:latin typeface="Arial" charset="0"/>
              </a:rPr>
              <a:t>12.5</a:t>
            </a:r>
            <a:r>
              <a:rPr lang="zh-CN" altLang="en-US" smtClean="0">
                <a:latin typeface="Arial" charset="0"/>
              </a:rPr>
              <a:t>亿，</a:t>
            </a:r>
            <a:r>
              <a:rPr lang="en-US" altLang="zh-CN" smtClean="0">
                <a:latin typeface="Arial" charset="0"/>
              </a:rPr>
              <a:t>2010</a:t>
            </a:r>
            <a:r>
              <a:rPr lang="zh-CN" altLang="en-US" smtClean="0">
                <a:latin typeface="Arial" charset="0"/>
              </a:rPr>
              <a:t>年经费</a:t>
            </a:r>
            <a:r>
              <a:rPr lang="en-US" altLang="zh-CN" smtClean="0">
                <a:latin typeface="Arial" charset="0"/>
              </a:rPr>
              <a:t>40</a:t>
            </a:r>
            <a:r>
              <a:rPr lang="zh-CN" altLang="en-US" smtClean="0">
                <a:latin typeface="Arial" charset="0"/>
              </a:rPr>
              <a:t>亿，十一五总经费大约</a:t>
            </a:r>
            <a:r>
              <a:rPr lang="en-US" altLang="zh-CN" smtClean="0">
                <a:latin typeface="Arial" charset="0"/>
              </a:rPr>
              <a:t>115</a:t>
            </a:r>
            <a:r>
              <a:rPr lang="zh-CN" altLang="en-US" smtClean="0">
                <a:latin typeface="Arial" charset="0"/>
              </a:rPr>
              <a:t>亿，</a:t>
            </a:r>
          </a:p>
        </p:txBody>
      </p:sp>
      <p:sp>
        <p:nvSpPr>
          <p:cNvPr id="131076" name="日期占位符 3"/>
          <p:cNvSpPr>
            <a:spLocks noGrp="1"/>
          </p:cNvSpPr>
          <p:nvPr>
            <p:ph type="dt" sz="quarter" idx="1"/>
          </p:nvPr>
        </p:nvSpPr>
        <p:spPr>
          <a:noFill/>
        </p:spPr>
        <p:txBody>
          <a:bodyPr/>
          <a:lstStyle/>
          <a:p>
            <a:pPr eaLnBrk="0" hangingPunct="0"/>
            <a:fld id="{02F0C490-E5F4-4121-A199-4706D7DC3784}" type="datetime1">
              <a:rPr lang="zh-CN" altLang="en-US" sz="2400" b="1" smtClean="0">
                <a:solidFill>
                  <a:srgbClr val="FF0000"/>
                </a:solidFill>
                <a:latin typeface="黑体" pitchFamily="2" charset="-122"/>
                <a:ea typeface="黑体" pitchFamily="2" charset="-122"/>
              </a:rPr>
              <a:pPr eaLnBrk="0" hangingPunct="0"/>
              <a:t>2012/9/17</a:t>
            </a:fld>
            <a:endParaRPr lang="en-US" altLang="zh-CN" sz="2400" b="1" smtClean="0">
              <a:solidFill>
                <a:srgbClr val="FF0000"/>
              </a:solidFill>
              <a:latin typeface="黑体" pitchFamily="2" charset="-122"/>
              <a:ea typeface="黑体" pitchFamily="2" charset="-122"/>
            </a:endParaRPr>
          </a:p>
        </p:txBody>
      </p:sp>
      <p:sp>
        <p:nvSpPr>
          <p:cNvPr id="131077" name="灯片编号占位符 4"/>
          <p:cNvSpPr>
            <a:spLocks noGrp="1"/>
          </p:cNvSpPr>
          <p:nvPr>
            <p:ph type="sldNum" sz="quarter" idx="5"/>
          </p:nvPr>
        </p:nvSpPr>
        <p:spPr>
          <a:noFill/>
        </p:spPr>
        <p:txBody>
          <a:bodyPr/>
          <a:lstStyle/>
          <a:p>
            <a:pPr eaLnBrk="0" hangingPunct="0"/>
            <a:fld id="{2C48189E-9B57-405C-9532-4B5BA04BC754}" type="slidenum">
              <a:rPr lang="zh-CN" altLang="en-US" sz="2400" b="1" smtClean="0">
                <a:solidFill>
                  <a:srgbClr val="FF0000"/>
                </a:solidFill>
                <a:latin typeface="黑体" pitchFamily="2" charset="-122"/>
                <a:ea typeface="黑体" pitchFamily="2" charset="-122"/>
              </a:rPr>
              <a:pPr eaLnBrk="0" hangingPunct="0"/>
              <a:t>18</a:t>
            </a:fld>
            <a:endParaRPr lang="en-US" altLang="zh-CN" sz="2400" b="1" smtClean="0">
              <a:solidFill>
                <a:srgbClr val="FF0000"/>
              </a:solidFill>
              <a:latin typeface="黑体" pitchFamily="2" charset="-122"/>
              <a:ea typeface="黑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a:xfrm>
            <a:off x="1150938" y="693738"/>
            <a:ext cx="4556125" cy="3416300"/>
          </a:xfrm>
        </p:spPr>
      </p:sp>
      <p:sp>
        <p:nvSpPr>
          <p:cNvPr id="132099" name="备注占位符 2"/>
          <p:cNvSpPr>
            <a:spLocks noGrp="1"/>
          </p:cNvSpPr>
          <p:nvPr>
            <p:ph type="body" idx="1"/>
          </p:nvPr>
        </p:nvSpPr>
        <p:spPr>
          <a:noFill/>
          <a:ln/>
        </p:spPr>
        <p:txBody>
          <a:bodyPr/>
          <a:lstStyle/>
          <a:p>
            <a:r>
              <a:rPr lang="en-US" altLang="zh-CN" smtClean="0">
                <a:latin typeface="Arial" charset="0"/>
              </a:rPr>
              <a:t>2006</a:t>
            </a:r>
            <a:r>
              <a:rPr lang="zh-CN" altLang="en-US" smtClean="0">
                <a:latin typeface="Arial" charset="0"/>
              </a:rPr>
              <a:t>年经费</a:t>
            </a:r>
            <a:r>
              <a:rPr lang="en-US" altLang="zh-CN" smtClean="0">
                <a:latin typeface="Arial" charset="0"/>
              </a:rPr>
              <a:t>30</a:t>
            </a:r>
            <a:r>
              <a:rPr lang="zh-CN" altLang="en-US" smtClean="0">
                <a:latin typeface="Arial" charset="0"/>
              </a:rPr>
              <a:t>亿，</a:t>
            </a:r>
            <a:r>
              <a:rPr lang="en-US" altLang="zh-CN" smtClean="0">
                <a:latin typeface="Arial" charset="0"/>
              </a:rPr>
              <a:t>2010</a:t>
            </a:r>
            <a:r>
              <a:rPr lang="zh-CN" altLang="en-US" smtClean="0">
                <a:latin typeface="Arial" charset="0"/>
              </a:rPr>
              <a:t>年</a:t>
            </a:r>
            <a:r>
              <a:rPr lang="en-US" altLang="zh-CN" smtClean="0">
                <a:latin typeface="Arial" charset="0"/>
              </a:rPr>
              <a:t>50</a:t>
            </a:r>
            <a:r>
              <a:rPr lang="zh-CN" altLang="en-US" smtClean="0">
                <a:latin typeface="Arial" charset="0"/>
              </a:rPr>
              <a:t>亿，“十一五”</a:t>
            </a:r>
            <a:r>
              <a:rPr lang="en-US" altLang="zh-CN" smtClean="0">
                <a:latin typeface="Arial" charset="0"/>
              </a:rPr>
              <a:t>235</a:t>
            </a:r>
            <a:r>
              <a:rPr lang="zh-CN" altLang="en-US" smtClean="0">
                <a:latin typeface="Arial" charset="0"/>
              </a:rPr>
              <a:t>亿</a:t>
            </a:r>
          </a:p>
        </p:txBody>
      </p:sp>
      <p:sp>
        <p:nvSpPr>
          <p:cNvPr id="132100" name="日期占位符 3"/>
          <p:cNvSpPr>
            <a:spLocks noGrp="1"/>
          </p:cNvSpPr>
          <p:nvPr>
            <p:ph type="dt" sz="quarter" idx="1"/>
          </p:nvPr>
        </p:nvSpPr>
        <p:spPr>
          <a:noFill/>
        </p:spPr>
        <p:txBody>
          <a:bodyPr/>
          <a:lstStyle/>
          <a:p>
            <a:pPr eaLnBrk="0" hangingPunct="0"/>
            <a:fld id="{36845A58-A3E8-4A24-9E4D-E189DC7F185C}" type="datetime1">
              <a:rPr lang="zh-CN" altLang="en-US" sz="2400" b="1" smtClean="0">
                <a:solidFill>
                  <a:srgbClr val="FF0000"/>
                </a:solidFill>
                <a:latin typeface="黑体" pitchFamily="2" charset="-122"/>
                <a:ea typeface="黑体" pitchFamily="2" charset="-122"/>
              </a:rPr>
              <a:pPr eaLnBrk="0" hangingPunct="0"/>
              <a:t>2012/9/17</a:t>
            </a:fld>
            <a:endParaRPr lang="en-US" altLang="zh-CN" sz="2400" b="1" smtClean="0">
              <a:solidFill>
                <a:srgbClr val="FF0000"/>
              </a:solidFill>
              <a:latin typeface="黑体" pitchFamily="2" charset="-122"/>
              <a:ea typeface="黑体" pitchFamily="2" charset="-122"/>
            </a:endParaRPr>
          </a:p>
        </p:txBody>
      </p:sp>
      <p:sp>
        <p:nvSpPr>
          <p:cNvPr id="132101" name="灯片编号占位符 4"/>
          <p:cNvSpPr>
            <a:spLocks noGrp="1"/>
          </p:cNvSpPr>
          <p:nvPr>
            <p:ph type="sldNum" sz="quarter" idx="5"/>
          </p:nvPr>
        </p:nvSpPr>
        <p:spPr>
          <a:noFill/>
        </p:spPr>
        <p:txBody>
          <a:bodyPr/>
          <a:lstStyle/>
          <a:p>
            <a:pPr eaLnBrk="0" hangingPunct="0"/>
            <a:fld id="{84A55BF2-8E7B-4A7C-B030-6CBC0363DB47}" type="slidenum">
              <a:rPr lang="zh-CN" altLang="en-US" sz="2400" b="1" smtClean="0">
                <a:solidFill>
                  <a:srgbClr val="FF0000"/>
                </a:solidFill>
                <a:latin typeface="黑体" pitchFamily="2" charset="-122"/>
                <a:ea typeface="黑体" pitchFamily="2" charset="-122"/>
              </a:rPr>
              <a:pPr eaLnBrk="0" hangingPunct="0"/>
              <a:t>21</a:t>
            </a:fld>
            <a:endParaRPr lang="en-US" altLang="zh-CN" sz="2400" b="1" smtClean="0">
              <a:solidFill>
                <a:srgbClr val="FF0000"/>
              </a:solidFill>
              <a:latin typeface="黑体" pitchFamily="2" charset="-122"/>
              <a:ea typeface="黑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xfrm>
            <a:off x="1150938" y="693738"/>
            <a:ext cx="4556125" cy="3416300"/>
          </a:xfrm>
        </p:spPr>
      </p:sp>
      <p:sp>
        <p:nvSpPr>
          <p:cNvPr id="133123" name="备注占位符 2"/>
          <p:cNvSpPr>
            <a:spLocks noGrp="1"/>
          </p:cNvSpPr>
          <p:nvPr>
            <p:ph type="body" idx="1"/>
          </p:nvPr>
        </p:nvSpPr>
        <p:spPr>
          <a:noFill/>
          <a:ln/>
        </p:spPr>
        <p:txBody>
          <a:bodyPr/>
          <a:lstStyle/>
          <a:p>
            <a:r>
              <a:rPr lang="en-US" altLang="zh-CN" smtClean="0">
                <a:latin typeface="Arial" charset="0"/>
              </a:rPr>
              <a:t>2006</a:t>
            </a:r>
            <a:r>
              <a:rPr lang="zh-CN" altLang="en-US" smtClean="0">
                <a:latin typeface="Arial" charset="0"/>
              </a:rPr>
              <a:t>年经费</a:t>
            </a:r>
            <a:r>
              <a:rPr lang="en-US" altLang="zh-CN" smtClean="0">
                <a:latin typeface="Arial" charset="0"/>
              </a:rPr>
              <a:t>30</a:t>
            </a:r>
            <a:r>
              <a:rPr lang="zh-CN" altLang="en-US" smtClean="0">
                <a:latin typeface="Arial" charset="0"/>
              </a:rPr>
              <a:t>亿，</a:t>
            </a:r>
            <a:r>
              <a:rPr lang="en-US" altLang="zh-CN" smtClean="0">
                <a:latin typeface="Arial" charset="0"/>
              </a:rPr>
              <a:t>2010</a:t>
            </a:r>
            <a:r>
              <a:rPr lang="zh-CN" altLang="en-US" smtClean="0">
                <a:latin typeface="Arial" charset="0"/>
              </a:rPr>
              <a:t>年</a:t>
            </a:r>
            <a:r>
              <a:rPr lang="en-US" altLang="zh-CN" smtClean="0">
                <a:latin typeface="Arial" charset="0"/>
              </a:rPr>
              <a:t>50</a:t>
            </a:r>
            <a:r>
              <a:rPr lang="zh-CN" altLang="en-US" smtClean="0">
                <a:latin typeface="Arial" charset="0"/>
              </a:rPr>
              <a:t>亿，“十一五”</a:t>
            </a:r>
            <a:r>
              <a:rPr lang="en-US" altLang="zh-CN" smtClean="0">
                <a:latin typeface="Arial" charset="0"/>
              </a:rPr>
              <a:t>235</a:t>
            </a:r>
            <a:r>
              <a:rPr lang="zh-CN" altLang="en-US" smtClean="0">
                <a:latin typeface="Arial" charset="0"/>
              </a:rPr>
              <a:t>亿</a:t>
            </a:r>
          </a:p>
        </p:txBody>
      </p:sp>
      <p:sp>
        <p:nvSpPr>
          <p:cNvPr id="133124" name="日期占位符 3"/>
          <p:cNvSpPr>
            <a:spLocks noGrp="1"/>
          </p:cNvSpPr>
          <p:nvPr>
            <p:ph type="dt" sz="quarter" idx="1"/>
          </p:nvPr>
        </p:nvSpPr>
        <p:spPr>
          <a:noFill/>
        </p:spPr>
        <p:txBody>
          <a:bodyPr/>
          <a:lstStyle/>
          <a:p>
            <a:pPr eaLnBrk="0" hangingPunct="0"/>
            <a:fld id="{7E572F3A-C0C6-45B6-8709-27EF0DE26147}" type="datetime1">
              <a:rPr lang="zh-CN" altLang="en-US" sz="2400" b="1" smtClean="0">
                <a:solidFill>
                  <a:srgbClr val="FF0000"/>
                </a:solidFill>
                <a:latin typeface="黑体" pitchFamily="2" charset="-122"/>
                <a:ea typeface="黑体" pitchFamily="2" charset="-122"/>
              </a:rPr>
              <a:pPr eaLnBrk="0" hangingPunct="0"/>
              <a:t>2012/9/17</a:t>
            </a:fld>
            <a:endParaRPr lang="en-US" altLang="zh-CN" sz="2400" b="1" smtClean="0">
              <a:solidFill>
                <a:srgbClr val="FF0000"/>
              </a:solidFill>
              <a:latin typeface="黑体" pitchFamily="2" charset="-122"/>
              <a:ea typeface="黑体" pitchFamily="2" charset="-122"/>
            </a:endParaRPr>
          </a:p>
        </p:txBody>
      </p:sp>
      <p:sp>
        <p:nvSpPr>
          <p:cNvPr id="133125" name="灯片编号占位符 4"/>
          <p:cNvSpPr>
            <a:spLocks noGrp="1"/>
          </p:cNvSpPr>
          <p:nvPr>
            <p:ph type="sldNum" sz="quarter" idx="5"/>
          </p:nvPr>
        </p:nvSpPr>
        <p:spPr>
          <a:noFill/>
        </p:spPr>
        <p:txBody>
          <a:bodyPr/>
          <a:lstStyle/>
          <a:p>
            <a:pPr eaLnBrk="0" hangingPunct="0"/>
            <a:fld id="{54E43DE9-09C3-46E6-8F58-62C5081C7C4E}" type="slidenum">
              <a:rPr lang="zh-CN" altLang="en-US" sz="2400" b="1" smtClean="0">
                <a:solidFill>
                  <a:srgbClr val="FF0000"/>
                </a:solidFill>
                <a:latin typeface="黑体" pitchFamily="2" charset="-122"/>
                <a:ea typeface="黑体" pitchFamily="2" charset="-122"/>
              </a:rPr>
              <a:pPr eaLnBrk="0" hangingPunct="0"/>
              <a:t>22</a:t>
            </a:fld>
            <a:endParaRPr lang="en-US" altLang="zh-CN" sz="2400" b="1" smtClean="0">
              <a:solidFill>
                <a:srgbClr val="FF0000"/>
              </a:solidFill>
              <a:latin typeface="黑体" pitchFamily="2" charset="-122"/>
              <a:ea typeface="黑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xfrm>
            <a:off x="1150938" y="693738"/>
            <a:ext cx="4556125" cy="3416300"/>
          </a:xfrm>
        </p:spPr>
      </p:sp>
      <p:sp>
        <p:nvSpPr>
          <p:cNvPr id="133123" name="备注占位符 2"/>
          <p:cNvSpPr>
            <a:spLocks noGrp="1"/>
          </p:cNvSpPr>
          <p:nvPr>
            <p:ph type="body" idx="1"/>
          </p:nvPr>
        </p:nvSpPr>
        <p:spPr>
          <a:noFill/>
          <a:ln/>
        </p:spPr>
        <p:txBody>
          <a:bodyPr/>
          <a:lstStyle/>
          <a:p>
            <a:r>
              <a:rPr lang="en-US" altLang="zh-CN" smtClean="0">
                <a:latin typeface="Arial" charset="0"/>
              </a:rPr>
              <a:t>2006</a:t>
            </a:r>
            <a:r>
              <a:rPr lang="zh-CN" altLang="en-US" smtClean="0">
                <a:latin typeface="Arial" charset="0"/>
              </a:rPr>
              <a:t>年经费</a:t>
            </a:r>
            <a:r>
              <a:rPr lang="en-US" altLang="zh-CN" smtClean="0">
                <a:latin typeface="Arial" charset="0"/>
              </a:rPr>
              <a:t>30</a:t>
            </a:r>
            <a:r>
              <a:rPr lang="zh-CN" altLang="en-US" smtClean="0">
                <a:latin typeface="Arial" charset="0"/>
              </a:rPr>
              <a:t>亿，</a:t>
            </a:r>
            <a:r>
              <a:rPr lang="en-US" altLang="zh-CN" smtClean="0">
                <a:latin typeface="Arial" charset="0"/>
              </a:rPr>
              <a:t>2010</a:t>
            </a:r>
            <a:r>
              <a:rPr lang="zh-CN" altLang="en-US" smtClean="0">
                <a:latin typeface="Arial" charset="0"/>
              </a:rPr>
              <a:t>年</a:t>
            </a:r>
            <a:r>
              <a:rPr lang="en-US" altLang="zh-CN" smtClean="0">
                <a:latin typeface="Arial" charset="0"/>
              </a:rPr>
              <a:t>50</a:t>
            </a:r>
            <a:r>
              <a:rPr lang="zh-CN" altLang="en-US" smtClean="0">
                <a:latin typeface="Arial" charset="0"/>
              </a:rPr>
              <a:t>亿，“十一五”</a:t>
            </a:r>
            <a:r>
              <a:rPr lang="en-US" altLang="zh-CN" smtClean="0">
                <a:latin typeface="Arial" charset="0"/>
              </a:rPr>
              <a:t>235</a:t>
            </a:r>
            <a:r>
              <a:rPr lang="zh-CN" altLang="en-US" smtClean="0">
                <a:latin typeface="Arial" charset="0"/>
              </a:rPr>
              <a:t>亿</a:t>
            </a:r>
          </a:p>
        </p:txBody>
      </p:sp>
      <p:sp>
        <p:nvSpPr>
          <p:cNvPr id="133124" name="日期占位符 3"/>
          <p:cNvSpPr>
            <a:spLocks noGrp="1"/>
          </p:cNvSpPr>
          <p:nvPr>
            <p:ph type="dt" sz="quarter" idx="1"/>
          </p:nvPr>
        </p:nvSpPr>
        <p:spPr>
          <a:noFill/>
        </p:spPr>
        <p:txBody>
          <a:bodyPr/>
          <a:lstStyle/>
          <a:p>
            <a:pPr eaLnBrk="0" hangingPunct="0"/>
            <a:fld id="{7E572F3A-C0C6-45B6-8709-27EF0DE26147}" type="datetime1">
              <a:rPr lang="zh-CN" altLang="en-US" sz="2400" b="1" smtClean="0">
                <a:solidFill>
                  <a:srgbClr val="FF0000"/>
                </a:solidFill>
                <a:latin typeface="黑体" pitchFamily="2" charset="-122"/>
                <a:ea typeface="黑体" pitchFamily="2" charset="-122"/>
              </a:rPr>
              <a:pPr eaLnBrk="0" hangingPunct="0"/>
              <a:t>2012/9/17</a:t>
            </a:fld>
            <a:endParaRPr lang="en-US" altLang="zh-CN" sz="2400" b="1" smtClean="0">
              <a:solidFill>
                <a:srgbClr val="FF0000"/>
              </a:solidFill>
              <a:latin typeface="黑体" pitchFamily="2" charset="-122"/>
              <a:ea typeface="黑体" pitchFamily="2" charset="-122"/>
            </a:endParaRPr>
          </a:p>
        </p:txBody>
      </p:sp>
      <p:sp>
        <p:nvSpPr>
          <p:cNvPr id="133125" name="灯片编号占位符 4"/>
          <p:cNvSpPr>
            <a:spLocks noGrp="1"/>
          </p:cNvSpPr>
          <p:nvPr>
            <p:ph type="sldNum" sz="quarter" idx="5"/>
          </p:nvPr>
        </p:nvSpPr>
        <p:spPr>
          <a:noFill/>
        </p:spPr>
        <p:txBody>
          <a:bodyPr/>
          <a:lstStyle/>
          <a:p>
            <a:pPr eaLnBrk="0" hangingPunct="0"/>
            <a:fld id="{54E43DE9-09C3-46E6-8F58-62C5081C7C4E}" type="slidenum">
              <a:rPr lang="zh-CN" altLang="en-US" sz="2400" b="1" smtClean="0">
                <a:solidFill>
                  <a:srgbClr val="FF0000"/>
                </a:solidFill>
                <a:latin typeface="黑体" pitchFamily="2" charset="-122"/>
                <a:ea typeface="黑体" pitchFamily="2" charset="-122"/>
              </a:rPr>
              <a:pPr eaLnBrk="0" hangingPunct="0"/>
              <a:t>23</a:t>
            </a:fld>
            <a:endParaRPr lang="en-US" altLang="zh-CN" sz="2400" b="1" smtClean="0">
              <a:solidFill>
                <a:srgbClr val="FF0000"/>
              </a:solidFill>
              <a:latin typeface="黑体" pitchFamily="2" charset="-122"/>
              <a:ea typeface="黑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7"/>
          <p:cNvGrpSpPr>
            <a:grpSpLocks/>
          </p:cNvGrpSpPr>
          <p:nvPr/>
        </p:nvGrpSpPr>
        <p:grpSpPr bwMode="auto">
          <a:xfrm>
            <a:off x="6934200" y="5181600"/>
            <a:ext cx="2033588" cy="1219200"/>
            <a:chOff x="4368" y="3264"/>
            <a:chExt cx="1281" cy="768"/>
          </a:xfrm>
        </p:grpSpPr>
        <p:sp>
          <p:nvSpPr>
            <p:cNvPr id="5" name="AutoShape 8"/>
            <p:cNvSpPr>
              <a:spLocks noChangeArrowheads="1"/>
            </p:cNvSpPr>
            <p:nvPr/>
          </p:nvSpPr>
          <p:spPr bwMode="auto">
            <a:xfrm rot="20940000">
              <a:off x="4368" y="3681"/>
              <a:ext cx="288" cy="288"/>
            </a:xfrm>
            <a:prstGeom prst="star5">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buClrTx/>
                <a:buSzTx/>
                <a:buFontTx/>
                <a:buNone/>
                <a:defRPr/>
              </a:pPr>
              <a:endParaRPr lang="zh-CN" altLang="zh-CN" sz="2400" b="0">
                <a:latin typeface="Times New Roman" pitchFamily="18" charset="0"/>
              </a:endParaRPr>
            </a:p>
          </p:txBody>
        </p:sp>
        <p:sp>
          <p:nvSpPr>
            <p:cNvPr id="6" name="AutoShape 9"/>
            <p:cNvSpPr>
              <a:spLocks noChangeArrowheads="1"/>
            </p:cNvSpPr>
            <p:nvPr/>
          </p:nvSpPr>
          <p:spPr bwMode="auto">
            <a:xfrm>
              <a:off x="4845" y="3324"/>
              <a:ext cx="264" cy="264"/>
            </a:xfrm>
            <a:prstGeom prst="star5">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buClrTx/>
                <a:buSzTx/>
                <a:buFontTx/>
                <a:buNone/>
                <a:defRPr/>
              </a:pPr>
              <a:endParaRPr lang="zh-CN" altLang="zh-CN" sz="2400" b="0">
                <a:latin typeface="Times New Roman" pitchFamily="18" charset="0"/>
              </a:endParaRPr>
            </a:p>
          </p:txBody>
        </p:sp>
        <p:sp>
          <p:nvSpPr>
            <p:cNvPr id="7" name="AutoShape 10"/>
            <p:cNvSpPr>
              <a:spLocks noChangeArrowheads="1"/>
            </p:cNvSpPr>
            <p:nvPr/>
          </p:nvSpPr>
          <p:spPr bwMode="auto">
            <a:xfrm rot="1320000">
              <a:off x="5217" y="3264"/>
              <a:ext cx="384" cy="384"/>
            </a:xfrm>
            <a:prstGeom prst="star5">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buClrTx/>
                <a:buSzTx/>
                <a:buFontTx/>
                <a:buNone/>
                <a:defRPr/>
              </a:pPr>
              <a:endParaRPr lang="zh-CN" altLang="zh-CN" sz="2400" b="0">
                <a:latin typeface="Times New Roman" pitchFamily="18" charset="0"/>
              </a:endParaRPr>
            </a:p>
          </p:txBody>
        </p:sp>
        <p:sp>
          <p:nvSpPr>
            <p:cNvPr id="8" name="AutoShape 11"/>
            <p:cNvSpPr>
              <a:spLocks noChangeArrowheads="1"/>
            </p:cNvSpPr>
            <p:nvPr/>
          </p:nvSpPr>
          <p:spPr bwMode="auto">
            <a:xfrm rot="20940000">
              <a:off x="4449" y="3744"/>
              <a:ext cx="288" cy="288"/>
            </a:xfrm>
            <a:prstGeom prst="star5">
              <a:avLst/>
            </a:prstGeom>
            <a:gradFill rotWithShape="0">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buClrTx/>
                <a:buSzTx/>
                <a:buFontTx/>
                <a:buNone/>
                <a:defRPr/>
              </a:pPr>
              <a:endParaRPr lang="zh-CN" altLang="zh-CN" sz="2400" b="0">
                <a:latin typeface="Times New Roman" pitchFamily="18" charset="0"/>
              </a:endParaRPr>
            </a:p>
          </p:txBody>
        </p:sp>
        <p:sp>
          <p:nvSpPr>
            <p:cNvPr id="9" name="AutoShape 12"/>
            <p:cNvSpPr>
              <a:spLocks noChangeArrowheads="1"/>
            </p:cNvSpPr>
            <p:nvPr/>
          </p:nvSpPr>
          <p:spPr bwMode="auto">
            <a:xfrm>
              <a:off x="4893" y="3372"/>
              <a:ext cx="264" cy="264"/>
            </a:xfrm>
            <a:prstGeom prst="star5">
              <a:avLst/>
            </a:prstGeom>
            <a:gradFill rotWithShape="0">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buClrTx/>
                <a:buSzTx/>
                <a:buFontTx/>
                <a:buNone/>
                <a:defRPr/>
              </a:pPr>
              <a:endParaRPr lang="zh-CN" altLang="zh-CN" sz="2400" b="0">
                <a:latin typeface="Times New Roman" pitchFamily="18" charset="0"/>
              </a:endParaRPr>
            </a:p>
          </p:txBody>
        </p:sp>
        <p:sp>
          <p:nvSpPr>
            <p:cNvPr id="10" name="AutoShape 13"/>
            <p:cNvSpPr>
              <a:spLocks noChangeArrowheads="1"/>
            </p:cNvSpPr>
            <p:nvPr/>
          </p:nvSpPr>
          <p:spPr bwMode="auto">
            <a:xfrm rot="1320000">
              <a:off x="5265" y="3360"/>
              <a:ext cx="384" cy="384"/>
            </a:xfrm>
            <a:prstGeom prst="star5">
              <a:avLst/>
            </a:prstGeom>
            <a:gradFill rotWithShape="0">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buClrTx/>
                <a:buSzTx/>
                <a:buFontTx/>
                <a:buNone/>
                <a:defRPr/>
              </a:pPr>
              <a:endParaRPr lang="zh-CN" altLang="zh-CN" sz="2400" b="0">
                <a:latin typeface="Times New Roman" pitchFamily="18" charset="0"/>
              </a:endParaRPr>
            </a:p>
          </p:txBody>
        </p:sp>
      </p:grpSp>
      <p:sp>
        <p:nvSpPr>
          <p:cNvPr id="238594" name="Rectangle 2"/>
          <p:cNvSpPr>
            <a:spLocks noGrp="1" noChangeArrowheads="1"/>
          </p:cNvSpPr>
          <p:nvPr>
            <p:ph type="subTitle" sz="quarter" idx="1"/>
          </p:nvPr>
        </p:nvSpPr>
        <p:spPr>
          <a:xfrm>
            <a:off x="1371600" y="2667000"/>
            <a:ext cx="6400800" cy="3276600"/>
          </a:xfrm>
        </p:spPr>
        <p:txBody>
          <a:bodyPr anchor="ctr"/>
          <a:lstStyle>
            <a:lvl1pPr marL="0" indent="0" algn="ctr">
              <a:buFont typeface="Wingdings" pitchFamily="2" charset="2"/>
              <a:buNone/>
              <a:defRPr/>
            </a:lvl1pPr>
          </a:lstStyle>
          <a:p>
            <a:r>
              <a:rPr lang="zh-CN" altLang="en-US"/>
              <a:t>单击此处编辑母版副标题样式</a:t>
            </a:r>
          </a:p>
        </p:txBody>
      </p:sp>
      <p:sp>
        <p:nvSpPr>
          <p:cNvPr id="238598" name="Rectangle 6"/>
          <p:cNvSpPr>
            <a:spLocks noGrp="1" noChangeArrowheads="1"/>
          </p:cNvSpPr>
          <p:nvPr>
            <p:ph type="ctrTitle" sz="quarter"/>
          </p:nvPr>
        </p:nvSpPr>
        <p:spPr>
          <a:xfrm>
            <a:off x="755650" y="3068638"/>
            <a:ext cx="7772400" cy="1143000"/>
          </a:xfrm>
        </p:spPr>
        <p:txBody>
          <a:bodyPr/>
          <a:lstStyle>
            <a:lvl1pPr algn="ctr">
              <a:defRPr/>
            </a:lvl1pPr>
          </a:lstStyle>
          <a:p>
            <a:r>
              <a:rPr lang="zh-CN" altLang="en-US"/>
              <a:t>单击此处编辑母版标题样式</a:t>
            </a:r>
          </a:p>
        </p:txBody>
      </p:sp>
      <p:sp>
        <p:nvSpPr>
          <p:cNvPr id="11" name="Rectangle 3"/>
          <p:cNvSpPr>
            <a:spLocks noGrp="1" noChangeArrowheads="1"/>
          </p:cNvSpPr>
          <p:nvPr>
            <p:ph type="dt" sz="quarter" idx="10"/>
          </p:nvPr>
        </p:nvSpPr>
        <p:spPr>
          <a:xfrm>
            <a:off x="76200" y="6323013"/>
            <a:ext cx="1905000" cy="457200"/>
          </a:xfrm>
        </p:spPr>
        <p:txBody>
          <a:bodyPr/>
          <a:lstStyle>
            <a:lvl1pPr>
              <a:defRPr/>
            </a:lvl1pPr>
          </a:lstStyle>
          <a:p>
            <a:pPr>
              <a:defRPr/>
            </a:pPr>
            <a:endParaRPr lang="en-US" altLang="zh-CN"/>
          </a:p>
        </p:txBody>
      </p:sp>
      <p:sp>
        <p:nvSpPr>
          <p:cNvPr id="12" name="Rectangle 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ltLang="zh-CN"/>
          </a:p>
        </p:txBody>
      </p:sp>
      <p:sp>
        <p:nvSpPr>
          <p:cNvPr id="13" name="Rectangle 5"/>
          <p:cNvSpPr>
            <a:spLocks noGrp="1" noChangeArrowheads="1"/>
          </p:cNvSpPr>
          <p:nvPr>
            <p:ph type="sldNum" sz="quarter" idx="12"/>
          </p:nvPr>
        </p:nvSpPr>
        <p:spPr/>
        <p:txBody>
          <a:bodyPr/>
          <a:lstStyle>
            <a:lvl1pPr>
              <a:defRPr/>
            </a:lvl1pPr>
          </a:lstStyle>
          <a:p>
            <a:pPr>
              <a:defRPr/>
            </a:pPr>
            <a:fld id="{F9328261-C792-44AF-A3B9-1B3B5C92B872}" type="slidenum">
              <a:rPr lang="en-US" altLang="zh-CN"/>
              <a:pPr>
                <a:defRPr/>
              </a:pPr>
              <a:t>‹#›</a:t>
            </a:fld>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1875774C-2EBC-4382-9D63-E79EC53B0ABB}" type="slidenum">
              <a:rPr lang="en-US" altLang="zh-CN"/>
              <a:pPr>
                <a:defRPr/>
              </a:pPr>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260350"/>
            <a:ext cx="1943100" cy="57594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4213" y="260350"/>
            <a:ext cx="5678487" cy="5759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2BA2792D-5B9A-4010-B37F-D18BD306C4DA}" type="slidenum">
              <a:rPr lang="en-US" altLang="zh-CN"/>
              <a:pPr>
                <a:defRPr/>
              </a:pPr>
              <a:t>‹#›</a:t>
            </a:fld>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9007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宋体" pitchFamily="2" charset="-122"/>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00BDCDF-33BD-4022-9194-E4A89B37B534}" type="slidenum">
              <a:rPr lang="zh-CN" alt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3810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20574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0574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ln/>
        </p:spPr>
        <p:txBody>
          <a:bodyPr/>
          <a:lstStyle>
            <a:lvl1pPr>
              <a:defRPr/>
            </a:lvl1pPr>
          </a:lstStyle>
          <a:p>
            <a:pPr>
              <a:defRPr/>
            </a:pPr>
            <a:fld id="{688B5A03-5EA4-47A1-B03E-68DEFD0C50FB}" type="datetimeFigureOut">
              <a:rPr lang="zh-CN" altLang="en-US"/>
              <a:pPr>
                <a:defRPr/>
              </a:pPr>
              <a:t>2012/9/17</a:t>
            </a:fld>
            <a:endParaRPr lang="zh-CN" altLang="zh-CN"/>
          </a:p>
        </p:txBody>
      </p:sp>
      <p:sp>
        <p:nvSpPr>
          <p:cNvPr id="6" name="Rectangle 10"/>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11"/>
          <p:cNvSpPr>
            <a:spLocks noGrp="1" noChangeArrowheads="1"/>
          </p:cNvSpPr>
          <p:nvPr>
            <p:ph type="sldNum" sz="quarter" idx="12"/>
          </p:nvPr>
        </p:nvSpPr>
        <p:spPr>
          <a:ln/>
        </p:spPr>
        <p:txBody>
          <a:bodyPr/>
          <a:lstStyle>
            <a:lvl1pPr>
              <a:defRPr/>
            </a:lvl1pPr>
          </a:lstStyle>
          <a:p>
            <a:pPr>
              <a:defRPr/>
            </a:pPr>
            <a:fld id="{4796C4AF-81E3-4744-B710-83EFF9E2F05D}" type="slidenum">
              <a:rPr lang="zh-CN" altLang="zh-CN"/>
              <a:pPr>
                <a:defRPr/>
              </a:pPr>
              <a:t>‹#›</a:t>
            </a:fld>
            <a:endParaRPr lang="zh-CN" altLang="zh-CN"/>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29310DBE-035E-47D2-988D-C4CF88B7CD4C}" type="slidenum">
              <a:rPr lang="en-US" altLang="zh-CN"/>
              <a:pPr>
                <a:defRPr/>
              </a:pPr>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A36F662F-1E55-4D79-9EBF-714F6F1A5B8D}" type="slidenum">
              <a:rPr lang="en-US" altLang="zh-CN"/>
              <a:pPr>
                <a:defRPr/>
              </a:pPr>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5"/>
          <p:cNvSpPr>
            <a:spLocks noGrp="1" noChangeArrowheads="1"/>
          </p:cNvSpPr>
          <p:nvPr>
            <p:ph type="sldNum" sz="quarter" idx="12"/>
          </p:nvPr>
        </p:nvSpPr>
        <p:spPr>
          <a:ln/>
        </p:spPr>
        <p:txBody>
          <a:bodyPr/>
          <a:lstStyle>
            <a:lvl1pPr>
              <a:defRPr/>
            </a:lvl1pPr>
          </a:lstStyle>
          <a:p>
            <a:pPr>
              <a:defRPr/>
            </a:pPr>
            <a:fld id="{F29B1E08-9676-4D80-8F1E-A3584A93160E}" type="slidenum">
              <a:rPr lang="en-US" altLang="zh-CN"/>
              <a:pPr>
                <a:defRPr/>
              </a:pPr>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5"/>
          <p:cNvSpPr>
            <a:spLocks noGrp="1" noChangeArrowheads="1"/>
          </p:cNvSpPr>
          <p:nvPr>
            <p:ph type="sldNum" sz="quarter" idx="12"/>
          </p:nvPr>
        </p:nvSpPr>
        <p:spPr>
          <a:ln/>
        </p:spPr>
        <p:txBody>
          <a:bodyPr/>
          <a:lstStyle>
            <a:lvl1pPr>
              <a:defRPr/>
            </a:lvl1pPr>
          </a:lstStyle>
          <a:p>
            <a:pPr>
              <a:defRPr/>
            </a:pPr>
            <a:fld id="{C00B89E3-1B41-439F-8F4F-46C65E41EFD0}" type="slidenum">
              <a:rPr lang="en-US" altLang="zh-CN"/>
              <a:pPr>
                <a:defRPr/>
              </a:pPr>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5"/>
          <p:cNvSpPr>
            <a:spLocks noGrp="1" noChangeArrowheads="1"/>
          </p:cNvSpPr>
          <p:nvPr>
            <p:ph type="sldNum" sz="quarter" idx="12"/>
          </p:nvPr>
        </p:nvSpPr>
        <p:spPr>
          <a:ln/>
        </p:spPr>
        <p:txBody>
          <a:bodyPr/>
          <a:lstStyle>
            <a:lvl1pPr>
              <a:defRPr/>
            </a:lvl1pPr>
          </a:lstStyle>
          <a:p>
            <a:pPr>
              <a:defRPr/>
            </a:pPr>
            <a:fld id="{EF7DC8B0-B0D2-4C9E-B8FC-398B9D7EBDD7}" type="slidenum">
              <a:rPr lang="en-US" altLang="zh-CN"/>
              <a:pPr>
                <a:defRPr/>
              </a:pPr>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5"/>
          <p:cNvSpPr>
            <a:spLocks noGrp="1" noChangeArrowheads="1"/>
          </p:cNvSpPr>
          <p:nvPr>
            <p:ph type="sldNum" sz="quarter" idx="12"/>
          </p:nvPr>
        </p:nvSpPr>
        <p:spPr>
          <a:ln/>
        </p:spPr>
        <p:txBody>
          <a:bodyPr/>
          <a:lstStyle>
            <a:lvl1pPr>
              <a:defRPr/>
            </a:lvl1pPr>
          </a:lstStyle>
          <a:p>
            <a:pPr>
              <a:defRPr/>
            </a:pPr>
            <a:fld id="{CF1D1540-F98F-4846-8271-EB9145E232CB}" type="slidenum">
              <a:rPr lang="en-US" altLang="zh-CN"/>
              <a:pPr>
                <a:defRPr/>
              </a:pPr>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5"/>
          <p:cNvSpPr>
            <a:spLocks noGrp="1" noChangeArrowheads="1"/>
          </p:cNvSpPr>
          <p:nvPr>
            <p:ph type="sldNum" sz="quarter" idx="12"/>
          </p:nvPr>
        </p:nvSpPr>
        <p:spPr>
          <a:ln/>
        </p:spPr>
        <p:txBody>
          <a:bodyPr/>
          <a:lstStyle>
            <a:lvl1pPr>
              <a:defRPr/>
            </a:lvl1pPr>
          </a:lstStyle>
          <a:p>
            <a:pPr>
              <a:defRPr/>
            </a:pPr>
            <a:fld id="{4B3AB441-04AB-457D-B33A-E0A45D31AD3E}" type="slidenum">
              <a:rPr lang="en-US" altLang="zh-CN"/>
              <a:pPr>
                <a:defRPr/>
              </a:pPr>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5"/>
          <p:cNvSpPr>
            <a:spLocks noGrp="1" noChangeArrowheads="1"/>
          </p:cNvSpPr>
          <p:nvPr>
            <p:ph type="sldNum" sz="quarter" idx="12"/>
          </p:nvPr>
        </p:nvSpPr>
        <p:spPr>
          <a:ln/>
        </p:spPr>
        <p:txBody>
          <a:bodyPr/>
          <a:lstStyle>
            <a:lvl1pPr>
              <a:defRPr/>
            </a:lvl1pPr>
          </a:lstStyle>
          <a:p>
            <a:pPr>
              <a:defRPr/>
            </a:pPr>
            <a:fld id="{EC6675B3-4118-4E40-AB11-BD0D96FB0B51}" type="slidenum">
              <a:rPr lang="en-US" altLang="zh-CN"/>
              <a:pPr>
                <a:defRPr/>
              </a:pPr>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7571" name="Rectangle 3"/>
          <p:cNvSpPr>
            <a:spLocks noGrp="1" noChangeArrowheads="1"/>
          </p:cNvSpPr>
          <p:nvPr>
            <p:ph type="dt" sz="half" idx="2"/>
          </p:nvPr>
        </p:nvSpPr>
        <p:spPr bwMode="auto">
          <a:xfrm>
            <a:off x="2209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b="0">
                <a:latin typeface="Times New Roman" pitchFamily="18" charset="0"/>
              </a:defRPr>
            </a:lvl1pPr>
          </a:lstStyle>
          <a:p>
            <a:pPr>
              <a:defRPr/>
            </a:pPr>
            <a:endParaRPr lang="en-US" altLang="zh-CN"/>
          </a:p>
        </p:txBody>
      </p:sp>
      <p:sp>
        <p:nvSpPr>
          <p:cNvPr id="237572" name="Rectangle 4"/>
          <p:cNvSpPr>
            <a:spLocks noGrp="1" noChangeArrowheads="1"/>
          </p:cNvSpPr>
          <p:nvPr>
            <p:ph type="ftr" sz="quarter" idx="3"/>
          </p:nvPr>
        </p:nvSpPr>
        <p:spPr bwMode="auto">
          <a:xfrm>
            <a:off x="41910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400" b="0">
                <a:latin typeface="Times New Roman" pitchFamily="18" charset="0"/>
              </a:defRPr>
            </a:lvl1pPr>
          </a:lstStyle>
          <a:p>
            <a:pPr>
              <a:defRPr/>
            </a:pPr>
            <a:endParaRPr lang="en-US" altLang="zh-CN"/>
          </a:p>
        </p:txBody>
      </p:sp>
      <p:sp>
        <p:nvSpPr>
          <p:cNvPr id="237573" name="Rectangle 5"/>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b="0">
                <a:latin typeface="Times New Roman" pitchFamily="18" charset="0"/>
              </a:defRPr>
            </a:lvl1pPr>
          </a:lstStyle>
          <a:p>
            <a:pPr>
              <a:defRPr/>
            </a:pPr>
            <a:fld id="{DD4CD48C-2C1B-4E7B-8196-B54E694AC482}" type="slidenum">
              <a:rPr lang="en-US" altLang="zh-CN"/>
              <a:pPr>
                <a:defRPr/>
              </a:pPr>
              <a:t>‹#›</a:t>
            </a:fld>
            <a:endParaRPr lang="en-US" altLang="zh-CN"/>
          </a:p>
        </p:txBody>
      </p:sp>
      <p:sp>
        <p:nvSpPr>
          <p:cNvPr id="1030" name="Rectangle 6"/>
          <p:cNvSpPr>
            <a:spLocks noGrp="1" noChangeArrowheads="1"/>
          </p:cNvSpPr>
          <p:nvPr>
            <p:ph type="title"/>
          </p:nvPr>
        </p:nvSpPr>
        <p:spPr bwMode="auto">
          <a:xfrm>
            <a:off x="684213" y="26035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zh-CN" altLang="en-US" smtClean="0"/>
              <a:t>单击此处编辑母版标题样式</a:t>
            </a:r>
          </a:p>
        </p:txBody>
      </p:sp>
    </p:spTree>
  </p:cSld>
  <p:clrMap bg1="dk2" tx1="lt1" bg2="dk1" tx2="lt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9" r:id="rId12"/>
    <p:sldLayoutId id="2147483700" r:id="rId13"/>
  </p:sldLayoutIdLst>
  <p:transition>
    <p:random/>
  </p:transition>
  <p:hf hdr="0" ftr="0" dt="0"/>
  <p:txStyles>
    <p:titleStyle>
      <a:lvl1pPr algn="l" rtl="0" eaLnBrk="0" fontAlgn="base" hangingPunct="0">
        <a:spcBef>
          <a:spcPct val="0"/>
        </a:spcBef>
        <a:spcAft>
          <a:spcPct val="0"/>
        </a:spcAft>
        <a:defRPr kumimoji="1" sz="4400" b="1">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charset="0"/>
          <a:ea typeface="宋体" pitchFamily="2" charset="-122"/>
        </a:defRPr>
      </a:lvl2pPr>
      <a:lvl3pPr algn="l" rtl="0" eaLnBrk="0" fontAlgn="base" hangingPunct="0">
        <a:spcBef>
          <a:spcPct val="0"/>
        </a:spcBef>
        <a:spcAft>
          <a:spcPct val="0"/>
        </a:spcAft>
        <a:defRPr kumimoji="1" sz="4400" b="1">
          <a:solidFill>
            <a:schemeClr val="tx2"/>
          </a:solidFill>
          <a:latin typeface="Arial" charset="0"/>
          <a:ea typeface="宋体" pitchFamily="2" charset="-122"/>
        </a:defRPr>
      </a:lvl3pPr>
      <a:lvl4pPr algn="l" rtl="0" eaLnBrk="0" fontAlgn="base" hangingPunct="0">
        <a:spcBef>
          <a:spcPct val="0"/>
        </a:spcBef>
        <a:spcAft>
          <a:spcPct val="0"/>
        </a:spcAft>
        <a:defRPr kumimoji="1" sz="4400" b="1">
          <a:solidFill>
            <a:schemeClr val="tx2"/>
          </a:solidFill>
          <a:latin typeface="Arial" charset="0"/>
          <a:ea typeface="宋体" pitchFamily="2" charset="-122"/>
        </a:defRPr>
      </a:lvl4pPr>
      <a:lvl5pPr algn="l" rtl="0" eaLnBrk="0" fontAlgn="base" hangingPunct="0">
        <a:spcBef>
          <a:spcPct val="0"/>
        </a:spcBef>
        <a:spcAft>
          <a:spcPct val="0"/>
        </a:spcAft>
        <a:defRPr kumimoji="1" sz="4400" b="1">
          <a:solidFill>
            <a:schemeClr val="tx2"/>
          </a:solidFill>
          <a:latin typeface="Arial" charset="0"/>
          <a:ea typeface="宋体" pitchFamily="2" charset="-122"/>
        </a:defRPr>
      </a:lvl5pPr>
      <a:lvl6pPr marL="457200" algn="l" rtl="0" fontAlgn="base">
        <a:spcBef>
          <a:spcPct val="0"/>
        </a:spcBef>
        <a:spcAft>
          <a:spcPct val="0"/>
        </a:spcAft>
        <a:defRPr kumimoji="1" sz="4400" b="1">
          <a:solidFill>
            <a:schemeClr val="tx2"/>
          </a:solidFill>
          <a:latin typeface="Arial" charset="0"/>
          <a:ea typeface="宋体" pitchFamily="2" charset="-122"/>
        </a:defRPr>
      </a:lvl6pPr>
      <a:lvl7pPr marL="914400" algn="l" rtl="0" fontAlgn="base">
        <a:spcBef>
          <a:spcPct val="0"/>
        </a:spcBef>
        <a:spcAft>
          <a:spcPct val="0"/>
        </a:spcAft>
        <a:defRPr kumimoji="1" sz="4400" b="1">
          <a:solidFill>
            <a:schemeClr val="tx2"/>
          </a:solidFill>
          <a:latin typeface="Arial" charset="0"/>
          <a:ea typeface="宋体" pitchFamily="2" charset="-122"/>
        </a:defRPr>
      </a:lvl7pPr>
      <a:lvl8pPr marL="1371600" algn="l" rtl="0" fontAlgn="base">
        <a:spcBef>
          <a:spcPct val="0"/>
        </a:spcBef>
        <a:spcAft>
          <a:spcPct val="0"/>
        </a:spcAft>
        <a:defRPr kumimoji="1" sz="4400" b="1">
          <a:solidFill>
            <a:schemeClr val="tx2"/>
          </a:solidFill>
          <a:latin typeface="Arial" charset="0"/>
          <a:ea typeface="宋体" pitchFamily="2" charset="-122"/>
        </a:defRPr>
      </a:lvl8pPr>
      <a:lvl9pPr marL="1828800" algn="l" rtl="0" fontAlgn="base">
        <a:spcBef>
          <a:spcPct val="0"/>
        </a:spcBef>
        <a:spcAft>
          <a:spcPct val="0"/>
        </a:spcAft>
        <a:defRPr kumimoji="1"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ldNum" sz="quarter" idx="12"/>
          </p:nvPr>
        </p:nvSpPr>
        <p:spPr>
          <a:noFill/>
        </p:spPr>
        <p:txBody>
          <a:bodyPr/>
          <a:lstStyle/>
          <a:p>
            <a:fld id="{86B8A778-8C0B-490B-8C9B-2D4A598F9CE4}" type="slidenum">
              <a:rPr lang="en-US" altLang="zh-CN" smtClean="0"/>
              <a:pPr/>
              <a:t>1</a:t>
            </a:fld>
            <a:endParaRPr lang="en-US" altLang="zh-CN" smtClean="0"/>
          </a:p>
        </p:txBody>
      </p:sp>
      <p:sp>
        <p:nvSpPr>
          <p:cNvPr id="3075" name="Text Box 2"/>
          <p:cNvSpPr txBox="1">
            <a:spLocks noChangeArrowheads="1"/>
          </p:cNvSpPr>
          <p:nvPr/>
        </p:nvSpPr>
        <p:spPr bwMode="auto">
          <a:xfrm>
            <a:off x="357158" y="1714488"/>
            <a:ext cx="8001000" cy="1920526"/>
          </a:xfrm>
          <a:prstGeom prst="rect">
            <a:avLst/>
          </a:prstGeom>
          <a:noFill/>
          <a:ln w="12700" cap="sq">
            <a:noFill/>
            <a:miter lim="800000"/>
            <a:headEnd/>
            <a:tailEnd/>
          </a:ln>
        </p:spPr>
        <p:txBody>
          <a:bodyPr anchor="ctr">
            <a:spAutoFit/>
          </a:bodyPr>
          <a:lstStyle/>
          <a:p>
            <a:pPr algn="ctr" latinLnBrk="1">
              <a:buNone/>
            </a:pPr>
            <a:r>
              <a:rPr lang="en-US" altLang="zh-CN" sz="5400" dirty="0" smtClean="0">
                <a:latin typeface="黑体" pitchFamily="49" charset="-122"/>
                <a:ea typeface="黑体" pitchFamily="49" charset="-122"/>
              </a:rPr>
              <a:t>“</a:t>
            </a:r>
            <a:r>
              <a:rPr lang="zh-CN" altLang="en-US" sz="5400" dirty="0" smtClean="0">
                <a:latin typeface="黑体" pitchFamily="49" charset="-122"/>
                <a:ea typeface="黑体" pitchFamily="49" charset="-122"/>
              </a:rPr>
              <a:t>十二五</a:t>
            </a:r>
            <a:r>
              <a:rPr lang="en-US" altLang="zh-CN" sz="5400" dirty="0" smtClean="0">
                <a:latin typeface="黑体" pitchFamily="49" charset="-122"/>
                <a:ea typeface="黑体" pitchFamily="49" charset="-122"/>
              </a:rPr>
              <a:t>”</a:t>
            </a:r>
            <a:r>
              <a:rPr lang="zh-CN" altLang="en-US" sz="5400" dirty="0" smtClean="0">
                <a:latin typeface="黑体" pitchFamily="49" charset="-122"/>
                <a:ea typeface="黑体" pitchFamily="49" charset="-122"/>
              </a:rPr>
              <a:t>科技发展思路</a:t>
            </a:r>
            <a:endParaRPr lang="en-US" altLang="zh-CN" sz="5400" dirty="0">
              <a:latin typeface="黑体" pitchFamily="49" charset="-122"/>
              <a:ea typeface="黑体" pitchFamily="49" charset="-122"/>
            </a:endParaRPr>
          </a:p>
          <a:p>
            <a:pPr algn="ctr" latinLnBrk="1">
              <a:buNone/>
            </a:pPr>
            <a:r>
              <a:rPr lang="zh-CN" altLang="en-US" sz="5400" dirty="0" smtClean="0">
                <a:latin typeface="黑体" pitchFamily="49" charset="-122"/>
                <a:ea typeface="黑体" pitchFamily="49" charset="-122"/>
              </a:rPr>
              <a:t>与科技计划管理</a:t>
            </a:r>
            <a:endParaRPr lang="en-US" altLang="zh-CN" sz="5400" dirty="0">
              <a:latin typeface="黑体" pitchFamily="49" charset="-122"/>
              <a:ea typeface="黑体" pitchFamily="49" charset="-122"/>
            </a:endParaRPr>
          </a:p>
        </p:txBody>
      </p:sp>
      <p:sp>
        <p:nvSpPr>
          <p:cNvPr id="659459" name="Text Box 3"/>
          <p:cNvSpPr txBox="1">
            <a:spLocks noChangeArrowheads="1"/>
          </p:cNvSpPr>
          <p:nvPr/>
        </p:nvSpPr>
        <p:spPr bwMode="auto">
          <a:xfrm>
            <a:off x="1214414" y="4572008"/>
            <a:ext cx="6851650" cy="1366838"/>
          </a:xfrm>
          <a:prstGeom prst="rect">
            <a:avLst/>
          </a:prstGeom>
          <a:noFill/>
          <a:ln w="12700" cap="sq">
            <a:noFill/>
            <a:miter lim="800000"/>
            <a:headEnd/>
            <a:tailEnd/>
          </a:ln>
          <a:effectLst/>
        </p:spPr>
        <p:txBody>
          <a:bodyPr>
            <a:spAutoFit/>
          </a:bodyPr>
          <a:lstStyle/>
          <a:p>
            <a:pPr algn="ctr">
              <a:buNone/>
              <a:defRPr/>
            </a:pPr>
            <a:r>
              <a:rPr lang="zh-CN" altLang="en-US" sz="3600" dirty="0">
                <a:latin typeface="华文新魏" pitchFamily="2" charset="-122"/>
                <a:ea typeface="华文新魏" pitchFamily="2" charset="-122"/>
                <a:cs typeface="华文楷体"/>
              </a:rPr>
              <a:t>科技部发展计划司    刘敏</a:t>
            </a:r>
            <a:endParaRPr lang="en-US" altLang="zh-CN" sz="3600" dirty="0">
              <a:latin typeface="华文新魏" pitchFamily="2" charset="-122"/>
              <a:ea typeface="华文新魏" pitchFamily="2" charset="-122"/>
              <a:cs typeface="华文楷体"/>
            </a:endParaRPr>
          </a:p>
          <a:p>
            <a:pPr algn="ctr" eaLnBrk="0" hangingPunct="0">
              <a:lnSpc>
                <a:spcPct val="130000"/>
              </a:lnSpc>
              <a:spcBef>
                <a:spcPct val="0"/>
              </a:spcBef>
              <a:buClrTx/>
              <a:buSzTx/>
              <a:buFontTx/>
              <a:buNone/>
              <a:defRPr/>
            </a:pPr>
            <a:r>
              <a:rPr lang="en-US" altLang="zh-CN" sz="3600" dirty="0">
                <a:effectLst>
                  <a:outerShdw blurRad="38100" dist="38100" dir="2700000" algn="tl">
                    <a:srgbClr val="000000"/>
                  </a:outerShdw>
                </a:effectLst>
                <a:latin typeface="华文新魏" pitchFamily="2" charset="-122"/>
                <a:ea typeface="华文新魏" pitchFamily="2" charset="-122"/>
              </a:rPr>
              <a:t>2012</a:t>
            </a:r>
            <a:r>
              <a:rPr lang="zh-CN" altLang="en-US" sz="3600" dirty="0" smtClean="0">
                <a:effectLst>
                  <a:outerShdw blurRad="38100" dist="38100" dir="2700000" algn="tl">
                    <a:srgbClr val="000000"/>
                  </a:outerShdw>
                </a:effectLst>
                <a:latin typeface="华文新魏" pitchFamily="2" charset="-122"/>
                <a:ea typeface="华文新魏" pitchFamily="2" charset="-122"/>
              </a:rPr>
              <a:t>年</a:t>
            </a:r>
            <a:r>
              <a:rPr lang="en-US" altLang="zh-CN" sz="3600" dirty="0">
                <a:effectLst>
                  <a:outerShdw blurRad="38100" dist="38100" dir="2700000" algn="tl">
                    <a:srgbClr val="000000"/>
                  </a:outerShdw>
                </a:effectLst>
                <a:latin typeface="华文新魏" pitchFamily="2" charset="-122"/>
                <a:ea typeface="华文新魏" pitchFamily="2" charset="-122"/>
              </a:rPr>
              <a:t>9</a:t>
            </a:r>
            <a:r>
              <a:rPr lang="zh-CN" altLang="en-US" sz="3600" dirty="0" smtClean="0">
                <a:effectLst>
                  <a:outerShdw blurRad="38100" dist="38100" dir="2700000" algn="tl">
                    <a:srgbClr val="000000"/>
                  </a:outerShdw>
                </a:effectLst>
                <a:latin typeface="华文新魏" pitchFamily="2" charset="-122"/>
                <a:ea typeface="华文新魏" pitchFamily="2" charset="-122"/>
              </a:rPr>
              <a:t>月</a:t>
            </a:r>
            <a:endParaRPr lang="zh-CN" altLang="en-US" sz="3600" dirty="0">
              <a:effectLst>
                <a:outerShdw blurRad="38100" dist="38100" dir="2700000" algn="tl">
                  <a:srgbClr val="000000"/>
                </a:outerShdw>
              </a:effectLst>
              <a:latin typeface="华文新魏" pitchFamily="2" charset="-122"/>
              <a:ea typeface="华文新魏"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10</a:t>
            </a:fld>
            <a:endParaRPr lang="en-US" altLang="zh-CN" dirty="0"/>
          </a:p>
        </p:txBody>
      </p:sp>
      <p:grpSp>
        <p:nvGrpSpPr>
          <p:cNvPr id="5" name="Group 5"/>
          <p:cNvGrpSpPr>
            <a:grpSpLocks/>
          </p:cNvGrpSpPr>
          <p:nvPr/>
        </p:nvGrpSpPr>
        <p:grpSpPr bwMode="auto">
          <a:xfrm>
            <a:off x="1187350" y="1988840"/>
            <a:ext cx="6933903" cy="863600"/>
            <a:chOff x="1703" y="0"/>
            <a:chExt cx="10920" cy="1361"/>
          </a:xfrm>
        </p:grpSpPr>
        <p:sp>
          <p:nvSpPr>
            <p:cNvPr id="6" name="矩形 22"/>
            <p:cNvSpPr>
              <a:spLocks noChangeArrowheads="1"/>
            </p:cNvSpPr>
            <p:nvPr/>
          </p:nvSpPr>
          <p:spPr bwMode="auto">
            <a:xfrm>
              <a:off x="1815" y="0"/>
              <a:ext cx="9868" cy="1361"/>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8" name="Rectangle 19"/>
            <p:cNvSpPr>
              <a:spLocks noChangeArrowheads="1"/>
            </p:cNvSpPr>
            <p:nvPr/>
          </p:nvSpPr>
          <p:spPr bwMode="auto">
            <a:xfrm>
              <a:off x="1703" y="113"/>
              <a:ext cx="10920" cy="111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eaLnBrk="0" hangingPunct="0">
                <a:buNone/>
              </a:pPr>
              <a:r>
                <a:rPr lang="zh-CN" altLang="en-US" sz="4000" b="1" dirty="0" smtClean="0">
                  <a:latin typeface="黑体" pitchFamily="2" charset="-122"/>
                  <a:ea typeface="黑体" pitchFamily="2" charset="-122"/>
                  <a:sym typeface="Arial" charset="0"/>
                </a:rPr>
                <a:t>“十二五”</a:t>
              </a:r>
              <a:r>
                <a:rPr lang="zh-CN" altLang="en-US" sz="4000" b="1" dirty="0">
                  <a:latin typeface="黑体" pitchFamily="2" charset="-122"/>
                  <a:ea typeface="黑体" pitchFamily="2" charset="-122"/>
                  <a:sym typeface="Arial" charset="0"/>
                </a:rPr>
                <a:t>科技</a:t>
              </a:r>
              <a:r>
                <a:rPr lang="zh-CN" altLang="en-US" sz="4000" b="1" dirty="0" smtClean="0">
                  <a:latin typeface="黑体" pitchFamily="2" charset="-122"/>
                  <a:ea typeface="黑体" pitchFamily="2" charset="-122"/>
                  <a:sym typeface="Arial" charset="0"/>
                </a:rPr>
                <a:t>发展</a:t>
              </a:r>
              <a:r>
                <a:rPr lang="zh-CN" altLang="en-US" sz="4000" dirty="0" smtClean="0">
                  <a:latin typeface="黑体" pitchFamily="2" charset="-122"/>
                  <a:ea typeface="黑体" pitchFamily="2" charset="-122"/>
                  <a:sym typeface="Arial" charset="0"/>
                </a:rPr>
                <a:t>总体思路</a:t>
              </a:r>
              <a:endParaRPr lang="zh-CN" altLang="en-US" sz="4000" dirty="0">
                <a:latin typeface="黑体" pitchFamily="2" charset="-122"/>
                <a:ea typeface="黑体" pitchFamily="2" charset="-122"/>
              </a:endParaRPr>
            </a:p>
          </p:txBody>
        </p:sp>
      </p:grpSp>
      <p:sp>
        <p:nvSpPr>
          <p:cNvPr id="13" name="Oval 24"/>
          <p:cNvSpPr>
            <a:spLocks noChangeArrowheads="1"/>
          </p:cNvSpPr>
          <p:nvPr/>
        </p:nvSpPr>
        <p:spPr bwMode="auto">
          <a:xfrm>
            <a:off x="1056903" y="3314519"/>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6" name="Oval 24"/>
          <p:cNvSpPr>
            <a:spLocks noChangeArrowheads="1"/>
          </p:cNvSpPr>
          <p:nvPr/>
        </p:nvSpPr>
        <p:spPr bwMode="auto">
          <a:xfrm>
            <a:off x="1056903" y="4274431"/>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8" name="矩形 23"/>
          <p:cNvSpPr>
            <a:spLocks noChangeArrowheads="1"/>
          </p:cNvSpPr>
          <p:nvPr/>
        </p:nvSpPr>
        <p:spPr bwMode="auto">
          <a:xfrm>
            <a:off x="1244863" y="2996952"/>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19" name="矩形 23"/>
          <p:cNvSpPr>
            <a:spLocks noChangeArrowheads="1"/>
          </p:cNvSpPr>
          <p:nvPr/>
        </p:nvSpPr>
        <p:spPr bwMode="auto">
          <a:xfrm>
            <a:off x="1244228" y="3956864"/>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21" name="Rectangle 21"/>
          <p:cNvSpPr>
            <a:spLocks noChangeArrowheads="1"/>
          </p:cNvSpPr>
          <p:nvPr/>
        </p:nvSpPr>
        <p:spPr bwMode="auto">
          <a:xfrm>
            <a:off x="1259632" y="3068563"/>
            <a:ext cx="6861475"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“十二五”科技计划体系</a:t>
            </a:r>
          </a:p>
        </p:txBody>
      </p:sp>
      <p:sp>
        <p:nvSpPr>
          <p:cNvPr id="22" name="Rectangle 21"/>
          <p:cNvSpPr>
            <a:spLocks noChangeArrowheads="1"/>
          </p:cNvSpPr>
          <p:nvPr/>
        </p:nvSpPr>
        <p:spPr bwMode="auto">
          <a:xfrm>
            <a:off x="1259632" y="4100880"/>
            <a:ext cx="7056784"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“十二五”科技计划管理重点</a:t>
            </a:r>
          </a:p>
        </p:txBody>
      </p:sp>
      <p:sp>
        <p:nvSpPr>
          <p:cNvPr id="37" name="Text Box 3"/>
          <p:cNvSpPr txBox="1">
            <a:spLocks noChangeArrowheads="1"/>
          </p:cNvSpPr>
          <p:nvPr/>
        </p:nvSpPr>
        <p:spPr bwMode="auto">
          <a:xfrm>
            <a:off x="3006501" y="357188"/>
            <a:ext cx="3941763" cy="1056443"/>
          </a:xfrm>
          <a:prstGeom prst="rect">
            <a:avLst/>
          </a:prstGeom>
          <a:noFill/>
          <a:ln w="12700" cap="sq">
            <a:noFill/>
            <a:miter lim="800000"/>
            <a:headEnd/>
            <a:tailEnd/>
          </a:ln>
          <a:effectLst/>
        </p:spPr>
        <p:txBody>
          <a:bodyPr>
            <a:spAutoFit/>
          </a:bodyPr>
          <a:lstStyle/>
          <a:p>
            <a:pPr eaLnBrk="0" hangingPunct="0">
              <a:lnSpc>
                <a:spcPct val="130000"/>
              </a:lnSpc>
              <a:spcBef>
                <a:spcPct val="0"/>
              </a:spcBef>
              <a:buClrTx/>
              <a:buSzTx/>
              <a:buFontTx/>
              <a:buNone/>
              <a:defRPr/>
            </a:pPr>
            <a:r>
              <a:rPr lang="zh-CN" altLang="en-US" sz="5400" dirty="0" smtClean="0">
                <a:solidFill>
                  <a:srgbClr val="FFFF66"/>
                </a:solidFill>
                <a:effectLst>
                  <a:outerShdw blurRad="38100" dist="38100" dir="2700000" algn="tl">
                    <a:srgbClr val="000000"/>
                  </a:outerShdw>
                </a:effectLst>
                <a:latin typeface="Times New Roman" pitchFamily="18" charset="0"/>
                <a:ea typeface="黑体" pitchFamily="2" charset="-122"/>
              </a:rPr>
              <a:t>主要内容</a:t>
            </a:r>
            <a:endParaRPr lang="zh-CN" altLang="en-US" sz="5400" dirty="0">
              <a:solidFill>
                <a:srgbClr val="FFFF66"/>
              </a:solidFill>
              <a:effectLst>
                <a:outerShdw blurRad="38100" dist="38100" dir="2700000" algn="tl">
                  <a:srgbClr val="000000"/>
                </a:outerShdw>
              </a:effectLst>
              <a:latin typeface="Times New Roman" pitchFamily="18" charset="0"/>
              <a:ea typeface="黑体" pitchFamily="2" charset="-122"/>
            </a:endParaRPr>
          </a:p>
        </p:txBody>
      </p:sp>
      <p:sp>
        <p:nvSpPr>
          <p:cNvPr id="38" name="Oval 24"/>
          <p:cNvSpPr>
            <a:spLocks noChangeArrowheads="1"/>
          </p:cNvSpPr>
          <p:nvPr/>
        </p:nvSpPr>
        <p:spPr bwMode="auto">
          <a:xfrm>
            <a:off x="1043608" y="2310465"/>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1" name="Oval 24"/>
          <p:cNvSpPr>
            <a:spLocks noChangeArrowheads="1"/>
          </p:cNvSpPr>
          <p:nvPr/>
        </p:nvSpPr>
        <p:spPr bwMode="auto">
          <a:xfrm>
            <a:off x="1043608" y="5331105"/>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2" name="矩形 23"/>
          <p:cNvSpPr>
            <a:spLocks noChangeArrowheads="1"/>
          </p:cNvSpPr>
          <p:nvPr/>
        </p:nvSpPr>
        <p:spPr bwMode="auto">
          <a:xfrm>
            <a:off x="1230933" y="5013538"/>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43" name="Rectangle 21"/>
          <p:cNvSpPr>
            <a:spLocks noChangeArrowheads="1"/>
          </p:cNvSpPr>
          <p:nvPr/>
        </p:nvSpPr>
        <p:spPr bwMode="auto">
          <a:xfrm>
            <a:off x="1530732" y="5085546"/>
            <a:ext cx="6353636"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关于</a:t>
            </a:r>
            <a:r>
              <a:rPr lang="en-US" altLang="zh-CN" sz="4000" dirty="0">
                <a:latin typeface="黑体" pitchFamily="2" charset="-122"/>
                <a:ea typeface="黑体" pitchFamily="2" charset="-122"/>
              </a:rPr>
              <a:t>863</a:t>
            </a:r>
            <a:r>
              <a:rPr lang="zh-CN" altLang="en-US" sz="4000" dirty="0">
                <a:latin typeface="黑体" pitchFamily="2" charset="-122"/>
                <a:ea typeface="黑体" pitchFamily="2" charset="-122"/>
              </a:rPr>
              <a:t>、科技支撑计划</a:t>
            </a:r>
          </a:p>
        </p:txBody>
      </p:sp>
      <p:cxnSp>
        <p:nvCxnSpPr>
          <p:cNvPr id="44" name="直接连接符 43"/>
          <p:cNvCxnSpPr/>
          <p:nvPr/>
        </p:nvCxnSpPr>
        <p:spPr bwMode="auto">
          <a:xfrm>
            <a:off x="1360369" y="3861048"/>
            <a:ext cx="6660000" cy="0"/>
          </a:xfrm>
          <a:prstGeom prst="line">
            <a:avLst/>
          </a:prstGeom>
          <a:ln>
            <a:solidFill>
              <a:srgbClr val="FFFF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841471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23528" y="1917973"/>
            <a:ext cx="8496944" cy="4751387"/>
          </a:xfrm>
        </p:spPr>
        <p:txBody>
          <a:bodyPr/>
          <a:lstStyle/>
          <a:p>
            <a:pPr marL="0" indent="0" eaLnBrk="1" hangingPunct="1">
              <a:lnSpc>
                <a:spcPts val="4000"/>
              </a:lnSpc>
              <a:buNone/>
            </a:pPr>
            <a:r>
              <a:rPr lang="zh-CN" altLang="en-US" sz="3200" dirty="0" smtClean="0">
                <a:solidFill>
                  <a:srgbClr val="FF0000"/>
                </a:solidFill>
                <a:latin typeface="黑体" pitchFamily="2" charset="-122"/>
                <a:ea typeface="黑体" pitchFamily="2" charset="-122"/>
              </a:rPr>
              <a:t>   国家</a:t>
            </a:r>
            <a:r>
              <a:rPr lang="zh-CN" altLang="en-US" sz="3200" dirty="0">
                <a:solidFill>
                  <a:srgbClr val="FF0000"/>
                </a:solidFill>
                <a:latin typeface="黑体" pitchFamily="2" charset="-122"/>
                <a:ea typeface="黑体" pitchFamily="2" charset="-122"/>
              </a:rPr>
              <a:t>科技计划</a:t>
            </a:r>
            <a:r>
              <a:rPr lang="zh-CN" altLang="en-US" sz="3200" dirty="0" smtClean="0">
                <a:latin typeface="黑体" pitchFamily="2" charset="-122"/>
                <a:ea typeface="黑体" pitchFamily="2" charset="-122"/>
              </a:rPr>
              <a:t>是政府有目标、有步骤、有组织、有措施地开展科学技术研究开发活动的基本组织形式之一，是实现科技资源合理配置的重要手段。</a:t>
            </a:r>
            <a:endParaRPr lang="en-US" altLang="zh-CN" sz="3200" dirty="0">
              <a:latin typeface="黑体" pitchFamily="2" charset="-122"/>
              <a:ea typeface="黑体" pitchFamily="2" charset="-122"/>
            </a:endParaRPr>
          </a:p>
          <a:p>
            <a:pPr marL="0" indent="0" eaLnBrk="1" hangingPunct="1">
              <a:lnSpc>
                <a:spcPts val="4000"/>
              </a:lnSpc>
              <a:buNone/>
            </a:pPr>
            <a:r>
              <a:rPr lang="zh-CN" altLang="en-US" sz="3200" b="1" dirty="0" smtClean="0">
                <a:solidFill>
                  <a:srgbClr val="FFFFFF"/>
                </a:solidFill>
                <a:ea typeface="黑体" pitchFamily="2" charset="-122"/>
              </a:rPr>
              <a:t>     改革开放以来，为了适应不断变化的经济和科技形势，我国陆续出台了一系列国家科技计划，形成了较为完整的国家科技计划体系。</a:t>
            </a:r>
          </a:p>
        </p:txBody>
      </p:sp>
      <p:sp>
        <p:nvSpPr>
          <p:cNvPr id="10243" name="Line 3"/>
          <p:cNvSpPr>
            <a:spLocks noChangeShapeType="1"/>
          </p:cNvSpPr>
          <p:nvPr/>
        </p:nvSpPr>
        <p:spPr bwMode="auto">
          <a:xfrm>
            <a:off x="609600" y="1447800"/>
            <a:ext cx="0" cy="0"/>
          </a:xfrm>
          <a:prstGeom prst="line">
            <a:avLst/>
          </a:prstGeom>
          <a:noFill/>
          <a:ln w="9525">
            <a:noFill/>
            <a:round/>
            <a:headEnd/>
            <a:tailEnd/>
          </a:ln>
          <a:effectLst/>
        </p:spPr>
        <p:txBody>
          <a:bodyPr wrap="none" anchor="ctr"/>
          <a:lstStyle/>
          <a:p>
            <a:endParaRPr lang="zh-CN" altLang="en-US"/>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11</a:t>
            </a:fld>
            <a:endParaRPr lang="en-US" altLang="zh-CN" dirty="0"/>
          </a:p>
        </p:txBody>
      </p:sp>
      <p:sp>
        <p:nvSpPr>
          <p:cNvPr id="5" name="Rectangle 2"/>
          <p:cNvSpPr>
            <a:spLocks noGrp="1" noChangeArrowheads="1"/>
          </p:cNvSpPr>
          <p:nvPr>
            <p:ph type="title" idx="4294967295"/>
          </p:nvPr>
        </p:nvSpPr>
        <p:spPr>
          <a:xfrm>
            <a:off x="616024" y="341784"/>
            <a:ext cx="7772400" cy="782960"/>
          </a:xfrm>
        </p:spPr>
        <p:txBody>
          <a:bodyPr/>
          <a:lstStyle/>
          <a:p>
            <a:pPr algn="l"/>
            <a:r>
              <a:rPr lang="zh-CN" altLang="en-US" sz="4000" b="1" dirty="0" smtClean="0">
                <a:solidFill>
                  <a:srgbClr val="FFFF00"/>
                </a:solidFill>
                <a:latin typeface="黑体" pitchFamily="2" charset="-122"/>
                <a:ea typeface="黑体" pitchFamily="2" charset="-122"/>
              </a:rPr>
              <a:t>国家科技计划</a:t>
            </a:r>
          </a:p>
        </p:txBody>
      </p:sp>
      <p:pic>
        <p:nvPicPr>
          <p:cNvPr id="9" name="Picture 7"/>
          <p:cNvPicPr>
            <a:picLocks noChangeAspect="1" noChangeArrowheads="1"/>
          </p:cNvPicPr>
          <p:nvPr/>
        </p:nvPicPr>
        <p:blipFill>
          <a:blip r:embed="rId2"/>
          <a:srcRect/>
          <a:stretch>
            <a:fillRect/>
          </a:stretch>
        </p:blipFill>
        <p:spPr bwMode="auto">
          <a:xfrm flipV="1">
            <a:off x="0" y="1341909"/>
            <a:ext cx="9139238" cy="1428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bwMode="auto">
          <a:xfrm>
            <a:off x="323528" y="1700808"/>
            <a:ext cx="8640960" cy="4536504"/>
          </a:xfrm>
          <a:prstGeom prst="rect">
            <a:avLst/>
          </a:prstGeom>
          <a:solidFill>
            <a:schemeClr val="tx2">
              <a:lumMod val="20000"/>
              <a:lumOff val="80000"/>
            </a:schemeClr>
          </a:solidFill>
          <a:ln w="9525" cap="flat" cmpd="sng" algn="ctr">
            <a:solidFill>
              <a:schemeClr val="tx2">
                <a:lumMod val="20000"/>
                <a:lumOff val="80000"/>
              </a:schemeClr>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1" lang="zh-CN" altLang="en-US" sz="2800" b="1" i="0" u="none" strike="noStrike" cap="none" normalizeH="0" baseline="0" smtClean="0">
              <a:ln>
                <a:noFill/>
              </a:ln>
              <a:solidFill>
                <a:schemeClr val="tx1"/>
              </a:solidFill>
              <a:effectLst/>
              <a:latin typeface="Arial" charset="0"/>
              <a:ea typeface="宋体" pitchFamily="2" charset="-122"/>
            </a:endParaRPr>
          </a:p>
        </p:txBody>
      </p:sp>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12</a:t>
            </a:fld>
            <a:endParaRPr lang="en-US" altLang="zh-CN" dirty="0"/>
          </a:p>
        </p:txBody>
      </p:sp>
      <p:grpSp>
        <p:nvGrpSpPr>
          <p:cNvPr id="37" name="Group 2"/>
          <p:cNvGrpSpPr>
            <a:grpSpLocks/>
          </p:cNvGrpSpPr>
          <p:nvPr/>
        </p:nvGrpSpPr>
        <p:grpSpPr bwMode="auto">
          <a:xfrm>
            <a:off x="468313" y="1917378"/>
            <a:ext cx="8316912" cy="4116387"/>
            <a:chOff x="216" y="225"/>
            <a:chExt cx="12585" cy="5822"/>
          </a:xfrm>
        </p:grpSpPr>
        <p:sp>
          <p:nvSpPr>
            <p:cNvPr id="38" name="AutoShape 3"/>
            <p:cNvSpPr>
              <a:spLocks noChangeArrowheads="1"/>
            </p:cNvSpPr>
            <p:nvPr/>
          </p:nvSpPr>
          <p:spPr bwMode="auto">
            <a:xfrm>
              <a:off x="216" y="233"/>
              <a:ext cx="12585" cy="722"/>
            </a:xfrm>
            <a:prstGeom prst="flowChartAlternateProcess">
              <a:avLst/>
            </a:prstGeom>
            <a:noFill/>
            <a:ln w="12700">
              <a:solidFill>
                <a:srgbClr val="0000FF"/>
              </a:solidFill>
              <a:prstDash val="lgDashDotDot"/>
              <a:miter lim="800000"/>
              <a:headEnd/>
              <a:tailEnd/>
            </a:ln>
            <a:extLst>
              <a:ext uri="{909E8E84-426E-40DD-AFC4-6F175D3DCCD1}">
                <a14:hiddenFill xmlns:a14="http://schemas.microsoft.com/office/drawing/2010/main" xmlns="">
                  <a:solidFill>
                    <a:srgbClr val="FFFFFF"/>
                  </a:solidFill>
                </a14:hiddenFill>
              </a:ext>
            </a:extLst>
          </p:spPr>
          <p:txBody>
            <a:bodyPr lIns="92075" tIns="91440" rIns="92075" bIns="9144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cxnSp>
          <p:nvCxnSpPr>
            <p:cNvPr id="39" name="AutoShape 4"/>
            <p:cNvCxnSpPr>
              <a:cxnSpLocks noChangeShapeType="1"/>
              <a:endCxn id="44" idx="2"/>
            </p:cNvCxnSpPr>
            <p:nvPr/>
          </p:nvCxnSpPr>
          <p:spPr bwMode="auto">
            <a:xfrm rot="5400000" flipH="1">
              <a:off x="2849" y="1652"/>
              <a:ext cx="604" cy="1494"/>
            </a:xfrm>
            <a:prstGeom prst="bentConnector3">
              <a:avLst>
                <a:gd name="adj1" fmla="val 49917"/>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cxnSp>
        <p:cxnSp>
          <p:nvCxnSpPr>
            <p:cNvPr id="40" name="AutoShape 5"/>
            <p:cNvCxnSpPr>
              <a:cxnSpLocks noChangeShapeType="1"/>
              <a:endCxn id="44" idx="2"/>
            </p:cNvCxnSpPr>
            <p:nvPr/>
          </p:nvCxnSpPr>
          <p:spPr bwMode="auto">
            <a:xfrm rot="-5400000">
              <a:off x="1781" y="2079"/>
              <a:ext cx="605" cy="644"/>
            </a:xfrm>
            <a:prstGeom prst="bentConnector3">
              <a:avLst>
                <a:gd name="adj1" fmla="val 49917"/>
              </a:avLst>
            </a:prstGeom>
            <a:noFill/>
            <a:ln w="28575">
              <a:solidFill>
                <a:srgbClr val="000000"/>
              </a:solidFill>
              <a:miter lim="800000"/>
              <a:headEnd/>
              <a:tailEnd/>
            </a:ln>
            <a:extLst>
              <a:ext uri="{909E8E84-426E-40DD-AFC4-6F175D3DCCD1}">
                <a14:hiddenFill xmlns:a14="http://schemas.microsoft.com/office/drawing/2010/main" xmlns="">
                  <a:noFill/>
                </a14:hiddenFill>
              </a:ext>
            </a:extLst>
          </p:spPr>
        </p:cxnSp>
        <p:cxnSp>
          <p:nvCxnSpPr>
            <p:cNvPr id="41" name="AutoShape 6"/>
            <p:cNvCxnSpPr>
              <a:cxnSpLocks noChangeShapeType="1"/>
              <a:endCxn id="44" idx="2"/>
            </p:cNvCxnSpPr>
            <p:nvPr/>
          </p:nvCxnSpPr>
          <p:spPr bwMode="auto">
            <a:xfrm rot="-5400000">
              <a:off x="1271" y="1571"/>
              <a:ext cx="606" cy="1660"/>
            </a:xfrm>
            <a:prstGeom prst="bentConnector3">
              <a:avLst>
                <a:gd name="adj1" fmla="val 49917"/>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cxnSp>
        <p:cxnSp>
          <p:nvCxnSpPr>
            <p:cNvPr id="42" name="AutoShape 7"/>
            <p:cNvCxnSpPr>
              <a:cxnSpLocks noChangeShapeType="1"/>
            </p:cNvCxnSpPr>
            <p:nvPr/>
          </p:nvCxnSpPr>
          <p:spPr bwMode="auto">
            <a:xfrm rot="5400000" flipH="1">
              <a:off x="7464" y="86"/>
              <a:ext cx="579" cy="2402"/>
            </a:xfrm>
            <a:prstGeom prst="bentConnector3">
              <a:avLst>
                <a:gd name="adj1" fmla="val 49912"/>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cxnSp>
        <p:cxnSp>
          <p:nvCxnSpPr>
            <p:cNvPr id="43" name="AutoShape 8"/>
            <p:cNvCxnSpPr>
              <a:cxnSpLocks noChangeShapeType="1"/>
            </p:cNvCxnSpPr>
            <p:nvPr/>
          </p:nvCxnSpPr>
          <p:spPr bwMode="auto">
            <a:xfrm rot="-5400000">
              <a:off x="4105" y="-793"/>
              <a:ext cx="750" cy="4146"/>
            </a:xfrm>
            <a:prstGeom prst="bentConnector3">
              <a:avLst>
                <a:gd name="adj1" fmla="val 49866"/>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cxnSp>
        <p:sp>
          <p:nvSpPr>
            <p:cNvPr id="44" name="_s234513"/>
            <p:cNvSpPr>
              <a:spLocks noChangeArrowheads="1"/>
            </p:cNvSpPr>
            <p:nvPr/>
          </p:nvSpPr>
          <p:spPr bwMode="auto">
            <a:xfrm>
              <a:off x="1470" y="1476"/>
              <a:ext cx="1874" cy="624"/>
            </a:xfrm>
            <a:prstGeom prst="roundRect">
              <a:avLst>
                <a:gd name="adj" fmla="val 16667"/>
              </a:avLst>
            </a:prstGeom>
            <a:gradFill rotWithShape="1">
              <a:gsLst>
                <a:gs pos="0">
                  <a:srgbClr val="99CCFF">
                    <a:tint val="50000"/>
                    <a:satMod val="300000"/>
                  </a:srgbClr>
                </a:gs>
                <a:gs pos="35000">
                  <a:srgbClr val="99CCFF">
                    <a:tint val="37000"/>
                    <a:satMod val="300000"/>
                  </a:srgbClr>
                </a:gs>
                <a:gs pos="100000">
                  <a:srgbClr val="99CCFF">
                    <a:tint val="15000"/>
                    <a:satMod val="350000"/>
                  </a:srgbClr>
                </a:gs>
              </a:gsLst>
              <a:lin ang="16200000" scaled="1"/>
            </a:gradFill>
            <a:ln w="9525" cap="flat" cmpd="sng" algn="ctr">
              <a:solidFill>
                <a:srgbClr val="99CCFF">
                  <a:shade val="95000"/>
                  <a:satMod val="105000"/>
                </a:srgbClr>
              </a:solidFill>
              <a:prstDash val="solid"/>
              <a:headEnd/>
              <a:tailEnd/>
            </a:ln>
            <a:effectLst>
              <a:outerShdw blurRad="40000" dist="20000" dir="5400000" rotWithShape="0">
                <a:srgbClr val="000000">
                  <a:alpha val="38000"/>
                </a:srgbClr>
              </a:outerShdw>
            </a:effectLst>
          </p:spPr>
          <p:txBody>
            <a:bodyPr wrap="none" lIns="71755" tIns="90170" rIns="71755" bIns="90170"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2000" b="1" i="0" u="none" strike="noStrike" kern="0" cap="none" spc="0" normalizeH="0" baseline="0" noProof="0" dirty="0">
                  <a:ln>
                    <a:noFill/>
                  </a:ln>
                  <a:solidFill>
                    <a:srgbClr val="000000"/>
                  </a:solidFill>
                  <a:effectLst/>
                  <a:uLnTx/>
                  <a:uFillTx/>
                  <a:latin typeface="Arial"/>
                  <a:ea typeface="黑体" pitchFamily="2" charset="-122"/>
                  <a:cs typeface="+mn-cs"/>
                </a:rPr>
                <a:t>重大专项</a:t>
              </a:r>
            </a:p>
          </p:txBody>
        </p:sp>
        <p:sp>
          <p:nvSpPr>
            <p:cNvPr id="45" name="_s234515"/>
            <p:cNvSpPr>
              <a:spLocks noChangeArrowheads="1"/>
            </p:cNvSpPr>
            <p:nvPr/>
          </p:nvSpPr>
          <p:spPr bwMode="auto">
            <a:xfrm>
              <a:off x="5214" y="2720"/>
              <a:ext cx="907" cy="1700"/>
            </a:xfrm>
            <a:prstGeom prst="roundRect">
              <a:avLst>
                <a:gd name="adj" fmla="val 27755"/>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38191" tIns="19096" rIns="38191" bIns="1909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en-US" altLang="zh-CN" sz="1800" b="1" i="0" u="none" strike="noStrike" kern="0" cap="none" spc="0" normalizeH="0" baseline="0" noProof="0">
                  <a:ln>
                    <a:noFill/>
                  </a:ln>
                  <a:solidFill>
                    <a:srgbClr val="FFFFFF"/>
                  </a:solidFill>
                  <a:effectLst/>
                  <a:uLnTx/>
                  <a:uFillTx/>
                  <a:latin typeface="黑体" pitchFamily="2" charset="-122"/>
                  <a:ea typeface="黑体" pitchFamily="2" charset="-122"/>
                  <a:cs typeface="+mn-cs"/>
                </a:rPr>
                <a:t>973</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rPr>
                <a:t>计划</a:t>
              </a:r>
            </a:p>
          </p:txBody>
        </p:sp>
        <p:sp>
          <p:nvSpPr>
            <p:cNvPr id="46" name="_s234516"/>
            <p:cNvSpPr>
              <a:spLocks noChangeArrowheads="1"/>
            </p:cNvSpPr>
            <p:nvPr/>
          </p:nvSpPr>
          <p:spPr bwMode="auto">
            <a:xfrm>
              <a:off x="6348" y="2720"/>
              <a:ext cx="792" cy="1700"/>
            </a:xfrm>
            <a:prstGeom prst="roundRect">
              <a:avLst>
                <a:gd name="adj" fmla="val 16667"/>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38191" tIns="19096" rIns="38191" bIns="1909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en-US" altLang="zh-CN"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863</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计划</a:t>
              </a:r>
            </a:p>
          </p:txBody>
        </p:sp>
        <p:sp>
          <p:nvSpPr>
            <p:cNvPr id="47" name="_s234517"/>
            <p:cNvSpPr>
              <a:spLocks noChangeArrowheads="1"/>
            </p:cNvSpPr>
            <p:nvPr/>
          </p:nvSpPr>
          <p:spPr bwMode="auto">
            <a:xfrm>
              <a:off x="337" y="2704"/>
              <a:ext cx="818" cy="1695"/>
            </a:xfrm>
            <a:prstGeom prst="roundRect">
              <a:avLst>
                <a:gd name="adj" fmla="val 16667"/>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38191" tIns="19096" rIns="38191" bIns="1909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rPr>
                <a:t>重大</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rPr>
                <a:t>专项</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en-US" altLang="zh-CN"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rPr>
                <a:t>1</a:t>
              </a:r>
            </a:p>
          </p:txBody>
        </p:sp>
        <p:sp>
          <p:nvSpPr>
            <p:cNvPr id="48" name="_s234518"/>
            <p:cNvSpPr>
              <a:spLocks noChangeArrowheads="1"/>
            </p:cNvSpPr>
            <p:nvPr/>
          </p:nvSpPr>
          <p:spPr bwMode="auto">
            <a:xfrm>
              <a:off x="1375" y="2704"/>
              <a:ext cx="776" cy="1695"/>
            </a:xfrm>
            <a:prstGeom prst="roundRect">
              <a:avLst>
                <a:gd name="adj" fmla="val 16667"/>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38191" tIns="19096" rIns="38191" bIns="1909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rPr>
                <a:t>重大</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rPr>
                <a:t>专项</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en-US" altLang="zh-CN"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rPr>
                <a:t>2</a:t>
              </a:r>
            </a:p>
          </p:txBody>
        </p:sp>
        <p:sp>
          <p:nvSpPr>
            <p:cNvPr id="49" name="_s234521"/>
            <p:cNvSpPr>
              <a:spLocks noChangeArrowheads="1"/>
            </p:cNvSpPr>
            <p:nvPr/>
          </p:nvSpPr>
          <p:spPr bwMode="auto">
            <a:xfrm>
              <a:off x="7368" y="2720"/>
              <a:ext cx="795" cy="1695"/>
            </a:xfrm>
            <a:prstGeom prst="roundRect">
              <a:avLst>
                <a:gd name="adj" fmla="val 16667"/>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9432" tIns="49716" rIns="99432" bIns="4971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支撑</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计划</a:t>
              </a:r>
            </a:p>
          </p:txBody>
        </p:sp>
        <p:sp>
          <p:nvSpPr>
            <p:cNvPr id="50" name="_s234523"/>
            <p:cNvSpPr>
              <a:spLocks noChangeArrowheads="1"/>
            </p:cNvSpPr>
            <p:nvPr/>
          </p:nvSpPr>
          <p:spPr bwMode="auto">
            <a:xfrm>
              <a:off x="3512" y="2704"/>
              <a:ext cx="776" cy="1695"/>
            </a:xfrm>
            <a:prstGeom prst="roundRect">
              <a:avLst>
                <a:gd name="adj" fmla="val 16667"/>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9432" tIns="49716" rIns="99432" bIns="4971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重大</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专项</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en-US" altLang="zh-CN"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16</a:t>
              </a:r>
            </a:p>
          </p:txBody>
        </p:sp>
        <p:sp>
          <p:nvSpPr>
            <p:cNvPr id="51" name="Text Box 17"/>
            <p:cNvSpPr txBox="1">
              <a:spLocks noChangeArrowheads="1"/>
            </p:cNvSpPr>
            <p:nvPr/>
          </p:nvSpPr>
          <p:spPr bwMode="auto">
            <a:xfrm>
              <a:off x="2378" y="3355"/>
              <a:ext cx="1432" cy="467"/>
            </a:xfrm>
            <a:prstGeom prst="rect">
              <a:avLst/>
            </a:prstGeom>
            <a:noFill/>
            <a:ln w="9525">
              <a:noFill/>
              <a:miter lim="800000"/>
              <a:headEnd/>
              <a:tailEnd/>
            </a:ln>
            <a:effectLst/>
          </p:spPr>
          <p:txBody>
            <a:bodyPr lIns="99432" tIns="49716" rIns="99432" bIns="49716">
              <a:spAutoFit/>
            </a:bodyPr>
            <a:lstStyle/>
            <a:p>
              <a:pPr marL="0" marR="0" lvl="0" indent="0" defTabSz="987068" eaLnBrk="1" fontAlgn="auto" latinLnBrk="0" hangingPunct="1">
                <a:lnSpc>
                  <a:spcPct val="100000"/>
                </a:lnSpc>
                <a:spcBef>
                  <a:spcPct val="50000"/>
                </a:spcBef>
                <a:spcAft>
                  <a:spcPts val="0"/>
                </a:spcAft>
                <a:buClrTx/>
                <a:buSzTx/>
                <a:buFontTx/>
                <a:buNone/>
                <a:tabLst/>
                <a:defRPr/>
              </a:pPr>
              <a:r>
                <a:rPr kumimoji="0" lang="zh-CN" altLang="en-US" sz="15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楷体_GB2312" pitchFamily="49" charset="-122"/>
                  <a:ea typeface="楷体_GB2312" pitchFamily="49" charset="-122"/>
                  <a:sym typeface="Wingdings" pitchFamily="2" charset="2"/>
                </a:rPr>
                <a:t></a:t>
              </a:r>
            </a:p>
          </p:txBody>
        </p:sp>
        <p:sp>
          <p:nvSpPr>
            <p:cNvPr id="52" name="AutoShape 18"/>
            <p:cNvSpPr>
              <a:spLocks noChangeArrowheads="1"/>
            </p:cNvSpPr>
            <p:nvPr/>
          </p:nvSpPr>
          <p:spPr bwMode="auto">
            <a:xfrm>
              <a:off x="478" y="5355"/>
              <a:ext cx="4658" cy="566"/>
            </a:xfrm>
            <a:prstGeom prst="roundRect">
              <a:avLst>
                <a:gd name="adj" fmla="val 16667"/>
              </a:avLst>
            </a:prstGeom>
            <a:gradFill rotWithShape="1">
              <a:gsLst>
                <a:gs pos="0">
                  <a:srgbClr val="CCCCFF">
                    <a:tint val="50000"/>
                    <a:satMod val="300000"/>
                  </a:srgbClr>
                </a:gs>
                <a:gs pos="35000">
                  <a:srgbClr val="CCCCFF">
                    <a:tint val="37000"/>
                    <a:satMod val="300000"/>
                  </a:srgbClr>
                </a:gs>
                <a:gs pos="100000">
                  <a:srgbClr val="CCCCFF">
                    <a:tint val="15000"/>
                    <a:satMod val="350000"/>
                  </a:srgbClr>
                </a:gs>
              </a:gsLst>
              <a:lin ang="16200000" scaled="1"/>
            </a:gradFill>
            <a:ln w="9525" cap="flat" cmpd="sng" algn="ctr">
              <a:solidFill>
                <a:srgbClr val="CCCCFF">
                  <a:shade val="95000"/>
                  <a:satMod val="105000"/>
                </a:srgbClr>
              </a:solidFill>
              <a:prstDash val="solid"/>
              <a:headEnd/>
              <a:tailEnd/>
            </a:ln>
            <a:effectLst>
              <a:outerShdw blurRad="40000" dist="20000" dir="5400000" rotWithShape="0">
                <a:srgbClr val="000000">
                  <a:alpha val="38000"/>
                </a:srgbClr>
              </a:outerShdw>
            </a:effectLst>
          </p:spPr>
          <p:txBody>
            <a:bodyPr lIns="62210" tIns="31105" rIns="62210" bIns="31105" anchor="ctr"/>
            <a:lstStyle/>
            <a:p>
              <a:pPr marL="0" marR="0" lvl="0" indent="0" algn="ctr" defTabSz="98425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a:ln>
                    <a:noFill/>
                  </a:ln>
                  <a:solidFill>
                    <a:srgbClr val="FF0000"/>
                  </a:solidFill>
                  <a:effectLst/>
                  <a:uLnTx/>
                  <a:uFillTx/>
                  <a:latin typeface="Times New Roman" pitchFamily="18" charset="0"/>
                  <a:ea typeface="黑体" pitchFamily="2" charset="-122"/>
                  <a:cs typeface="+mn-cs"/>
                </a:rPr>
                <a:t>创新人才推进计划</a:t>
              </a:r>
            </a:p>
          </p:txBody>
        </p:sp>
        <p:sp>
          <p:nvSpPr>
            <p:cNvPr id="53" name="AutoShape 19"/>
            <p:cNvSpPr>
              <a:spLocks noChangeArrowheads="1"/>
            </p:cNvSpPr>
            <p:nvPr/>
          </p:nvSpPr>
          <p:spPr bwMode="auto">
            <a:xfrm>
              <a:off x="6423" y="5355"/>
              <a:ext cx="5508" cy="566"/>
            </a:xfrm>
            <a:prstGeom prst="roundRect">
              <a:avLst>
                <a:gd name="adj" fmla="val 16667"/>
              </a:avLst>
            </a:prstGeom>
            <a:gradFill rotWithShape="1">
              <a:gsLst>
                <a:gs pos="0">
                  <a:srgbClr val="CCCCFF">
                    <a:tint val="50000"/>
                    <a:satMod val="300000"/>
                  </a:srgbClr>
                </a:gs>
                <a:gs pos="35000">
                  <a:srgbClr val="CCCCFF">
                    <a:tint val="37000"/>
                    <a:satMod val="300000"/>
                  </a:srgbClr>
                </a:gs>
                <a:gs pos="100000">
                  <a:srgbClr val="CCCCFF">
                    <a:tint val="15000"/>
                    <a:satMod val="350000"/>
                  </a:srgbClr>
                </a:gs>
              </a:gsLst>
              <a:lin ang="16200000" scaled="1"/>
            </a:gradFill>
            <a:ln w="9525" cap="flat" cmpd="sng" algn="ctr">
              <a:solidFill>
                <a:srgbClr val="CCCCFF">
                  <a:shade val="95000"/>
                  <a:satMod val="105000"/>
                </a:srgbClr>
              </a:solidFill>
              <a:prstDash val="solid"/>
              <a:headEnd/>
              <a:tailEnd/>
            </a:ln>
            <a:effectLst>
              <a:outerShdw blurRad="40000" dist="20000" dir="5400000" rotWithShape="0">
                <a:srgbClr val="000000">
                  <a:alpha val="38000"/>
                </a:srgbClr>
              </a:outerShdw>
            </a:effectLst>
          </p:spPr>
          <p:txBody>
            <a:bodyPr lIns="62210" tIns="31105" rIns="62210" bIns="31105" anchor="ctr"/>
            <a:lstStyle/>
            <a:p>
              <a:pPr marL="0" marR="0" lvl="0" indent="0" algn="ctr" defTabSz="98425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a:ln>
                    <a:noFill/>
                  </a:ln>
                  <a:solidFill>
                    <a:srgbClr val="FF0000"/>
                  </a:solidFill>
                  <a:effectLst/>
                  <a:uLnTx/>
                  <a:uFillTx/>
                  <a:latin typeface="Times New Roman" pitchFamily="18" charset="0"/>
                  <a:ea typeface="黑体" pitchFamily="2" charset="-122"/>
                  <a:cs typeface="+mn-cs"/>
                </a:rPr>
                <a:t>重大科技创新基地建设</a:t>
              </a:r>
            </a:p>
          </p:txBody>
        </p:sp>
        <p:sp>
          <p:nvSpPr>
            <p:cNvPr id="54" name="AutoShape 20"/>
            <p:cNvSpPr>
              <a:spLocks noChangeArrowheads="1"/>
            </p:cNvSpPr>
            <p:nvPr/>
          </p:nvSpPr>
          <p:spPr bwMode="auto">
            <a:xfrm>
              <a:off x="262" y="5255"/>
              <a:ext cx="12539" cy="792"/>
            </a:xfrm>
            <a:prstGeom prst="flowChartAlternateProcess">
              <a:avLst/>
            </a:prstGeom>
            <a:noFill/>
            <a:ln w="25400">
              <a:solidFill>
                <a:srgbClr val="000000"/>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wrap="none" lIns="0" tIns="36000" r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AutoShape 22"/>
            <p:cNvSpPr>
              <a:spLocks noChangeArrowheads="1"/>
            </p:cNvSpPr>
            <p:nvPr/>
          </p:nvSpPr>
          <p:spPr bwMode="auto">
            <a:xfrm>
              <a:off x="5758" y="4529"/>
              <a:ext cx="560" cy="624"/>
            </a:xfrm>
            <a:prstGeom prst="upDownArrow">
              <a:avLst>
                <a:gd name="adj1" fmla="val 50000"/>
                <a:gd name="adj2" fmla="val 20001"/>
              </a:avLst>
            </a:prstGeom>
            <a:solidFill>
              <a:srgbClr val="FF3300"/>
            </a:solidFill>
            <a:ln w="9525" cap="flat" cmpd="sng" algn="ctr">
              <a:solidFill>
                <a:srgbClr val="FF3300"/>
              </a:solidFill>
              <a:prstDash val="solid"/>
              <a:headEnd/>
              <a:tailEnd/>
            </a:ln>
            <a:effectLst>
              <a:outerShdw blurRad="40000" dist="23000" dir="5400000" rotWithShape="0">
                <a:srgbClr val="000000">
                  <a:alpha val="35000"/>
                </a:srgbClr>
              </a:outerShdw>
            </a:effectLst>
          </p:spPr>
          <p:txBody>
            <a:bodyPr wrap="none" lIns="92075" tIns="46038" rIns="92075" bIns="46038"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56" name="Line 23"/>
            <p:cNvSpPr>
              <a:spLocks noChangeShapeType="1"/>
            </p:cNvSpPr>
            <p:nvPr/>
          </p:nvSpPr>
          <p:spPr bwMode="auto">
            <a:xfrm>
              <a:off x="8955" y="2039"/>
              <a:ext cx="2" cy="341"/>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57" name="Line 24"/>
            <p:cNvSpPr>
              <a:spLocks noChangeShapeType="1"/>
            </p:cNvSpPr>
            <p:nvPr/>
          </p:nvSpPr>
          <p:spPr bwMode="auto">
            <a:xfrm>
              <a:off x="5779" y="2380"/>
              <a:ext cx="6126" cy="0"/>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58" name="Line 25"/>
            <p:cNvSpPr>
              <a:spLocks noChangeShapeType="1"/>
            </p:cNvSpPr>
            <p:nvPr/>
          </p:nvSpPr>
          <p:spPr bwMode="auto">
            <a:xfrm>
              <a:off x="5779" y="2380"/>
              <a:ext cx="0" cy="339"/>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59" name="Line 26"/>
            <p:cNvSpPr>
              <a:spLocks noChangeShapeType="1"/>
            </p:cNvSpPr>
            <p:nvPr/>
          </p:nvSpPr>
          <p:spPr bwMode="auto">
            <a:xfrm>
              <a:off x="8955" y="2380"/>
              <a:ext cx="2" cy="339"/>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60" name="Line 27"/>
            <p:cNvSpPr>
              <a:spLocks noChangeShapeType="1"/>
            </p:cNvSpPr>
            <p:nvPr/>
          </p:nvSpPr>
          <p:spPr bwMode="auto">
            <a:xfrm>
              <a:off x="6800" y="2380"/>
              <a:ext cx="2" cy="339"/>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61" name="Line 28"/>
            <p:cNvSpPr>
              <a:spLocks noChangeShapeType="1"/>
            </p:cNvSpPr>
            <p:nvPr/>
          </p:nvSpPr>
          <p:spPr bwMode="auto">
            <a:xfrm>
              <a:off x="7819" y="2380"/>
              <a:ext cx="5" cy="339"/>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62" name="_s234515"/>
            <p:cNvSpPr>
              <a:spLocks noChangeArrowheads="1"/>
            </p:cNvSpPr>
            <p:nvPr/>
          </p:nvSpPr>
          <p:spPr bwMode="auto">
            <a:xfrm>
              <a:off x="9635" y="2721"/>
              <a:ext cx="1588" cy="1673"/>
            </a:xfrm>
            <a:prstGeom prst="roundRect">
              <a:avLst>
                <a:gd name="adj" fmla="val 27755"/>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38191" tIns="19096" rIns="38191" bIns="1909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国家国际</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科技合作</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专项</a:t>
              </a:r>
            </a:p>
          </p:txBody>
        </p:sp>
        <p:sp>
          <p:nvSpPr>
            <p:cNvPr id="63" name="_s234521"/>
            <p:cNvSpPr>
              <a:spLocks noChangeArrowheads="1"/>
            </p:cNvSpPr>
            <p:nvPr/>
          </p:nvSpPr>
          <p:spPr bwMode="auto">
            <a:xfrm>
              <a:off x="8330" y="2723"/>
              <a:ext cx="1136" cy="1700"/>
            </a:xfrm>
            <a:prstGeom prst="roundRect">
              <a:avLst>
                <a:gd name="adj" fmla="val 16667"/>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9432" tIns="49716" rIns="99432" bIns="4971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sym typeface="Arial" charset="0"/>
                </a:rPr>
                <a:t>政策</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sym typeface="Arial" charset="0"/>
                </a:rPr>
                <a:t>引导类</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dirty="0">
                  <a:ln>
                    <a:noFill/>
                  </a:ln>
                  <a:solidFill>
                    <a:srgbClr val="FFFFFF"/>
                  </a:solidFill>
                  <a:effectLst/>
                  <a:uLnTx/>
                  <a:uFillTx/>
                  <a:latin typeface="黑体" pitchFamily="2" charset="-122"/>
                  <a:ea typeface="黑体" pitchFamily="2" charset="-122"/>
                  <a:cs typeface="+mn-cs"/>
                  <a:sym typeface="Arial" charset="0"/>
                </a:rPr>
                <a:t>计划</a:t>
              </a:r>
            </a:p>
          </p:txBody>
        </p:sp>
        <p:sp>
          <p:nvSpPr>
            <p:cNvPr id="64" name="_s234521"/>
            <p:cNvSpPr>
              <a:spLocks noChangeArrowheads="1"/>
            </p:cNvSpPr>
            <p:nvPr/>
          </p:nvSpPr>
          <p:spPr bwMode="auto">
            <a:xfrm>
              <a:off x="11450" y="2720"/>
              <a:ext cx="795" cy="1695"/>
            </a:xfrm>
            <a:prstGeom prst="roundRect">
              <a:avLst>
                <a:gd name="adj" fmla="val 16667"/>
              </a:avLst>
            </a:prstGeom>
            <a:gradFill rotWithShape="1">
              <a:gsLst>
                <a:gs pos="0">
                  <a:srgbClr val="99CCFF">
                    <a:shade val="51000"/>
                    <a:satMod val="130000"/>
                  </a:srgbClr>
                </a:gs>
                <a:gs pos="80000">
                  <a:srgbClr val="99CCFF">
                    <a:shade val="93000"/>
                    <a:satMod val="130000"/>
                  </a:srgbClr>
                </a:gs>
                <a:gs pos="100000">
                  <a:srgbClr val="99CC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9432" tIns="49716" rIns="99432" bIns="4971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其他</a:t>
              </a:r>
            </a:p>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1800" b="1" i="0" u="none" strike="noStrike" kern="0" cap="none" spc="0" normalizeH="0" baseline="0" noProof="0">
                  <a:ln>
                    <a:noFill/>
                  </a:ln>
                  <a:solidFill>
                    <a:srgbClr val="FFFFFF"/>
                  </a:solidFill>
                  <a:effectLst/>
                  <a:uLnTx/>
                  <a:uFillTx/>
                  <a:latin typeface="黑体" pitchFamily="2" charset="-122"/>
                  <a:ea typeface="黑体" pitchFamily="2" charset="-122"/>
                  <a:cs typeface="+mn-cs"/>
                  <a:sym typeface="Arial" charset="0"/>
                </a:rPr>
                <a:t>计划</a:t>
              </a:r>
            </a:p>
          </p:txBody>
        </p:sp>
        <p:sp>
          <p:nvSpPr>
            <p:cNvPr id="65" name="Line 32"/>
            <p:cNvSpPr>
              <a:spLocks noChangeShapeType="1"/>
            </p:cNvSpPr>
            <p:nvPr/>
          </p:nvSpPr>
          <p:spPr bwMode="auto">
            <a:xfrm>
              <a:off x="10430" y="2380"/>
              <a:ext cx="0" cy="339"/>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66" name="Line 33"/>
            <p:cNvSpPr>
              <a:spLocks noChangeShapeType="1"/>
            </p:cNvSpPr>
            <p:nvPr/>
          </p:nvSpPr>
          <p:spPr bwMode="auto">
            <a:xfrm>
              <a:off x="11903" y="2380"/>
              <a:ext cx="2" cy="339"/>
            </a:xfrm>
            <a:prstGeom prst="line">
              <a:avLst/>
            </a:prstGeom>
            <a:noFill/>
            <a:ln w="1905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宋体"/>
                <a:cs typeface="+mn-cs"/>
              </a:endParaRPr>
            </a:p>
          </p:txBody>
        </p:sp>
        <p:sp>
          <p:nvSpPr>
            <p:cNvPr id="67" name="_s234514"/>
            <p:cNvSpPr>
              <a:spLocks noChangeArrowheads="1"/>
            </p:cNvSpPr>
            <p:nvPr/>
          </p:nvSpPr>
          <p:spPr bwMode="auto">
            <a:xfrm>
              <a:off x="8047" y="1471"/>
              <a:ext cx="1816" cy="680"/>
            </a:xfrm>
            <a:prstGeom prst="roundRect">
              <a:avLst>
                <a:gd name="adj" fmla="val 16667"/>
              </a:avLst>
            </a:prstGeom>
            <a:gradFill rotWithShape="1">
              <a:gsLst>
                <a:gs pos="0">
                  <a:srgbClr val="99CCFF">
                    <a:tint val="50000"/>
                    <a:satMod val="300000"/>
                  </a:srgbClr>
                </a:gs>
                <a:gs pos="35000">
                  <a:srgbClr val="99CCFF">
                    <a:tint val="37000"/>
                    <a:satMod val="300000"/>
                  </a:srgbClr>
                </a:gs>
                <a:gs pos="100000">
                  <a:srgbClr val="99CCFF">
                    <a:tint val="15000"/>
                    <a:satMod val="350000"/>
                  </a:srgbClr>
                </a:gs>
              </a:gsLst>
              <a:lin ang="16200000" scaled="1"/>
            </a:gradFill>
            <a:ln w="9525" cap="flat" cmpd="sng" algn="ctr">
              <a:solidFill>
                <a:srgbClr val="99CCFF">
                  <a:shade val="95000"/>
                  <a:satMod val="105000"/>
                </a:srgbClr>
              </a:solidFill>
              <a:prstDash val="solid"/>
              <a:headEnd/>
              <a:tailEnd/>
            </a:ln>
            <a:effectLst>
              <a:outerShdw blurRad="40000" dist="20000" dir="5400000" rotWithShape="0">
                <a:srgbClr val="000000">
                  <a:alpha val="38000"/>
                </a:srgbClr>
              </a:outerShdw>
            </a:effectLst>
          </p:spPr>
          <p:txBody>
            <a:bodyPr wrap="none" lIns="0" tIns="19096" rIns="0" bIns="1909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2000" b="1" i="0" u="none" strike="noStrike" kern="0" cap="none" spc="0" normalizeH="0" baseline="0" noProof="0" dirty="0">
                  <a:ln>
                    <a:noFill/>
                  </a:ln>
                  <a:solidFill>
                    <a:srgbClr val="000000"/>
                  </a:solidFill>
                  <a:effectLst/>
                  <a:uLnTx/>
                  <a:uFillTx/>
                  <a:latin typeface="Arial"/>
                  <a:ea typeface="黑体" pitchFamily="2" charset="-122"/>
                  <a:cs typeface="+mn-cs"/>
                </a:rPr>
                <a:t>基本计划</a:t>
              </a:r>
            </a:p>
          </p:txBody>
        </p:sp>
        <p:sp>
          <p:nvSpPr>
            <p:cNvPr id="68" name="_s234512"/>
            <p:cNvSpPr>
              <a:spLocks noChangeArrowheads="1"/>
            </p:cNvSpPr>
            <p:nvPr/>
          </p:nvSpPr>
          <p:spPr bwMode="auto">
            <a:xfrm>
              <a:off x="1813" y="225"/>
              <a:ext cx="9412" cy="669"/>
            </a:xfrm>
            <a:prstGeom prst="roundRect">
              <a:avLst>
                <a:gd name="adj" fmla="val 16667"/>
              </a:avLst>
            </a:prstGeom>
            <a:solidFill>
              <a:srgbClr val="FFC000"/>
            </a:solidFill>
            <a:ln w="9525" cap="flat" cmpd="sng" algn="ctr">
              <a:solidFill>
                <a:srgbClr val="FFC000"/>
              </a:solidFill>
              <a:prstDash val="solid"/>
              <a:headEnd/>
              <a:tailEnd/>
            </a:ln>
            <a:effectLst>
              <a:outerShdw blurRad="40000" dist="20000" dir="5400000" rotWithShape="0">
                <a:srgbClr val="000000">
                  <a:alpha val="38000"/>
                </a:srgbClr>
              </a:outerShdw>
            </a:effectLst>
          </p:spPr>
          <p:txBody>
            <a:bodyPr wrap="none" lIns="0" tIns="19096" rIns="0" bIns="19096" anchor="ctr"/>
            <a:lstStyle/>
            <a:p>
              <a:pPr marL="366713" marR="0" lvl="0" indent="-366713" algn="ctr" defTabSz="984250" eaLnBrk="1" fontAlgn="auto" latinLnBrk="0" hangingPunct="1">
                <a:lnSpc>
                  <a:spcPct val="100000"/>
                </a:lnSpc>
                <a:spcBef>
                  <a:spcPct val="20000"/>
                </a:spcBef>
                <a:spcAft>
                  <a:spcPts val="0"/>
                </a:spcAft>
                <a:buClr>
                  <a:srgbClr val="CFCA0F"/>
                </a:buClr>
                <a:buSzPct val="90000"/>
                <a:buFontTx/>
                <a:buNone/>
                <a:tabLst/>
                <a:defRPr/>
              </a:pPr>
              <a:r>
                <a:rPr kumimoji="0" lang="zh-CN" altLang="en-US" sz="2600" b="1" i="0" u="none" strike="noStrike" kern="0" cap="none" spc="0" normalizeH="0" baseline="0" noProof="0" dirty="0">
                  <a:ln>
                    <a:noFill/>
                  </a:ln>
                  <a:solidFill>
                    <a:srgbClr val="000000"/>
                  </a:solidFill>
                  <a:effectLst/>
                  <a:uLnTx/>
                  <a:uFillTx/>
                  <a:latin typeface="黑体" pitchFamily="2" charset="-122"/>
                  <a:ea typeface="黑体" pitchFamily="2" charset="-122"/>
                  <a:cs typeface="+mn-cs"/>
                </a:rPr>
                <a:t>“十二五”国家科技计划</a:t>
              </a:r>
            </a:p>
          </p:txBody>
        </p:sp>
      </p:grpSp>
      <p:sp>
        <p:nvSpPr>
          <p:cNvPr id="70" name="Rectangle 2"/>
          <p:cNvSpPr>
            <a:spLocks noGrp="1" noChangeArrowheads="1"/>
          </p:cNvSpPr>
          <p:nvPr>
            <p:ph type="title" idx="4294967295"/>
          </p:nvPr>
        </p:nvSpPr>
        <p:spPr>
          <a:xfrm>
            <a:off x="323528" y="188640"/>
            <a:ext cx="7772400" cy="782960"/>
          </a:xfrm>
        </p:spPr>
        <p:txBody>
          <a:bodyPr/>
          <a:lstStyle/>
          <a:p>
            <a:pPr algn="l"/>
            <a:r>
              <a:rPr lang="zh-CN" altLang="en-US" sz="4000" b="1" dirty="0" smtClean="0">
                <a:solidFill>
                  <a:srgbClr val="FFFF00"/>
                </a:solidFill>
                <a:latin typeface="黑体" pitchFamily="2" charset="-122"/>
                <a:ea typeface="黑体" pitchFamily="2" charset="-122"/>
              </a:rPr>
              <a:t>“十二五”国家科技计划体系</a:t>
            </a:r>
          </a:p>
        </p:txBody>
      </p:sp>
      <p:pic>
        <p:nvPicPr>
          <p:cNvPr id="71" name="Picture 7"/>
          <p:cNvPicPr>
            <a:picLocks noChangeAspect="1" noChangeArrowheads="1"/>
          </p:cNvPicPr>
          <p:nvPr/>
        </p:nvPicPr>
        <p:blipFill>
          <a:blip r:embed="rId2"/>
          <a:srcRect/>
          <a:stretch>
            <a:fillRect/>
          </a:stretch>
        </p:blipFill>
        <p:spPr bwMode="auto">
          <a:xfrm flipV="1">
            <a:off x="0" y="1125885"/>
            <a:ext cx="9139238" cy="142875"/>
          </a:xfrm>
          <a:prstGeom prst="rect">
            <a:avLst/>
          </a:prstGeom>
          <a:noFill/>
          <a:ln w="9525">
            <a:noFill/>
            <a:miter lim="800000"/>
            <a:headEnd/>
            <a:tailEnd/>
          </a:ln>
        </p:spPr>
      </p:pic>
    </p:spTree>
    <p:extLst>
      <p:ext uri="{BB962C8B-B14F-4D97-AF65-F5344CB8AC3E}">
        <p14:creationId xmlns:p14="http://schemas.microsoft.com/office/powerpoint/2010/main" xmlns="" val="42078506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3"/>
          <p:cNvSpPr>
            <a:spLocks noChangeArrowheads="1"/>
          </p:cNvSpPr>
          <p:nvPr/>
        </p:nvSpPr>
        <p:spPr bwMode="auto">
          <a:xfrm>
            <a:off x="107504" y="395997"/>
            <a:ext cx="8889875" cy="584731"/>
          </a:xfrm>
          <a:prstGeom prst="rect">
            <a:avLst/>
          </a:prstGeom>
          <a:noFill/>
          <a:ln w="9525">
            <a:noFill/>
            <a:miter lim="800000"/>
            <a:headEnd/>
            <a:tailEnd/>
          </a:ln>
        </p:spPr>
        <p:txBody>
          <a:bodyPr wrap="square" lIns="91396" tIns="45698" rIns="91396" bIns="45698">
            <a:spAutoFit/>
          </a:bodyPr>
          <a:lstStyle/>
          <a:p>
            <a:pPr>
              <a:buNone/>
            </a:pPr>
            <a:r>
              <a:rPr lang="en-US" altLang="zh-CN" sz="3200" b="1" dirty="0" smtClean="0">
                <a:solidFill>
                  <a:srgbClr val="FFFF00"/>
                </a:solidFill>
                <a:latin typeface="黑体" pitchFamily="2" charset="-122"/>
                <a:ea typeface="黑体" pitchFamily="2" charset="-122"/>
                <a:sym typeface="黑体" pitchFamily="2" charset="-122"/>
              </a:rPr>
              <a:t>2011</a:t>
            </a:r>
            <a:r>
              <a:rPr lang="zh-CN" altLang="en-US" sz="3200" b="1" dirty="0" smtClean="0">
                <a:solidFill>
                  <a:srgbClr val="FFFF00"/>
                </a:solidFill>
                <a:latin typeface="黑体" pitchFamily="2" charset="-122"/>
                <a:ea typeface="黑体" pitchFamily="2" charset="-122"/>
                <a:sym typeface="黑体" pitchFamily="2" charset="-122"/>
              </a:rPr>
              <a:t>年国家</a:t>
            </a:r>
            <a:r>
              <a:rPr lang="zh-CN" altLang="en-US" sz="3200" b="1" dirty="0">
                <a:solidFill>
                  <a:srgbClr val="FFFF00"/>
                </a:solidFill>
                <a:latin typeface="黑体" pitchFamily="2" charset="-122"/>
                <a:ea typeface="黑体" pitchFamily="2" charset="-122"/>
                <a:sym typeface="黑体" pitchFamily="2" charset="-122"/>
              </a:rPr>
              <a:t>科技计划经费投入</a:t>
            </a:r>
            <a:r>
              <a:rPr lang="zh-CN" altLang="en-US" sz="3200" b="1" dirty="0" smtClean="0">
                <a:solidFill>
                  <a:srgbClr val="FFFF00"/>
                </a:solidFill>
                <a:latin typeface="黑体" pitchFamily="2" charset="-122"/>
                <a:ea typeface="黑体" pitchFamily="2" charset="-122"/>
                <a:sym typeface="黑体" pitchFamily="2" charset="-122"/>
              </a:rPr>
              <a:t>比重</a:t>
            </a:r>
            <a:r>
              <a:rPr lang="zh-CN" altLang="en-US" b="1" dirty="0" smtClean="0">
                <a:solidFill>
                  <a:srgbClr val="FFFF00"/>
                </a:solidFill>
                <a:latin typeface="黑体" pitchFamily="2" charset="-122"/>
                <a:ea typeface="黑体" pitchFamily="2" charset="-122"/>
                <a:sym typeface="黑体" pitchFamily="2" charset="-122"/>
              </a:rPr>
              <a:t>（不含重大专项）</a:t>
            </a:r>
            <a:endParaRPr lang="zh-CN" altLang="en-US" sz="3200" dirty="0">
              <a:solidFill>
                <a:srgbClr val="FFFF00"/>
              </a:solidFill>
            </a:endParaRPr>
          </a:p>
        </p:txBody>
      </p:sp>
      <p:graphicFrame>
        <p:nvGraphicFramePr>
          <p:cNvPr id="3074" name="图表 2"/>
          <p:cNvGraphicFramePr>
            <a:graphicFrameLocks/>
          </p:cNvGraphicFramePr>
          <p:nvPr/>
        </p:nvGraphicFramePr>
        <p:xfrm>
          <a:off x="979488" y="1849438"/>
          <a:ext cx="6411912" cy="3662362"/>
        </p:xfrm>
        <a:graphic>
          <a:graphicData uri="http://schemas.openxmlformats.org/presentationml/2006/ole">
            <p:oleObj spid="_x0000_s111633" r:id="rId3" imgW="6413548" imgH="3664014" progId="Excel.Sheet.8">
              <p:embed/>
            </p:oleObj>
          </a:graphicData>
        </a:graphic>
      </p:graphicFrame>
      <p:cxnSp>
        <p:nvCxnSpPr>
          <p:cNvPr id="5" name="肘形连接符 4"/>
          <p:cNvCxnSpPr/>
          <p:nvPr/>
        </p:nvCxnSpPr>
        <p:spPr>
          <a:xfrm flipV="1">
            <a:off x="5037138" y="1562100"/>
            <a:ext cx="1295400" cy="865188"/>
          </a:xfrm>
          <a:prstGeom prst="bentConnector3">
            <a:avLst>
              <a:gd name="adj1" fmla="val -1086"/>
            </a:avLst>
          </a:prstGeom>
          <a:ln>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078" name="TextBox 7"/>
          <p:cNvSpPr txBox="1">
            <a:spLocks noChangeArrowheads="1"/>
          </p:cNvSpPr>
          <p:nvPr/>
        </p:nvSpPr>
        <p:spPr bwMode="auto">
          <a:xfrm>
            <a:off x="6338888" y="1362075"/>
            <a:ext cx="2303462" cy="401638"/>
          </a:xfrm>
          <a:prstGeom prst="rect">
            <a:avLst/>
          </a:prstGeom>
          <a:noFill/>
          <a:ln w="9525">
            <a:noFill/>
            <a:miter lim="800000"/>
            <a:headEnd/>
            <a:tailEnd/>
          </a:ln>
        </p:spPr>
        <p:txBody>
          <a:bodyPr>
            <a:spAutoFit/>
          </a:bodyPr>
          <a:lstStyle/>
          <a:p>
            <a:pPr>
              <a:buNone/>
            </a:pPr>
            <a:r>
              <a:rPr lang="en-US" altLang="zh-CN" sz="2000" b="1" dirty="0">
                <a:latin typeface="黑体" pitchFamily="2" charset="-122"/>
                <a:ea typeface="黑体" pitchFamily="2" charset="-122"/>
              </a:rPr>
              <a:t>973</a:t>
            </a:r>
            <a:r>
              <a:rPr lang="zh-CN" altLang="en-US" sz="2000" b="1" dirty="0">
                <a:latin typeface="黑体" pitchFamily="2" charset="-122"/>
                <a:ea typeface="黑体" pitchFamily="2" charset="-122"/>
              </a:rPr>
              <a:t>计划（</a:t>
            </a:r>
            <a:r>
              <a:rPr lang="en-US" altLang="zh-CN" sz="2000" b="1" dirty="0">
                <a:latin typeface="黑体" pitchFamily="2" charset="-122"/>
                <a:ea typeface="黑体" pitchFamily="2" charset="-122"/>
              </a:rPr>
              <a:t>15%</a:t>
            </a:r>
            <a:r>
              <a:rPr lang="zh-CN" altLang="en-US" sz="2000" b="1" dirty="0">
                <a:latin typeface="黑体" pitchFamily="2" charset="-122"/>
                <a:ea typeface="黑体" pitchFamily="2" charset="-122"/>
              </a:rPr>
              <a:t>）</a:t>
            </a:r>
          </a:p>
        </p:txBody>
      </p:sp>
      <p:sp>
        <p:nvSpPr>
          <p:cNvPr id="3079" name="TextBox 9"/>
          <p:cNvSpPr txBox="1">
            <a:spLocks noChangeArrowheads="1"/>
          </p:cNvSpPr>
          <p:nvPr/>
        </p:nvSpPr>
        <p:spPr bwMode="auto">
          <a:xfrm>
            <a:off x="6877640" y="5581108"/>
            <a:ext cx="1584325" cy="400110"/>
          </a:xfrm>
          <a:prstGeom prst="rect">
            <a:avLst/>
          </a:prstGeom>
          <a:noFill/>
          <a:ln w="9525">
            <a:noFill/>
            <a:miter lim="800000"/>
            <a:headEnd/>
            <a:tailEnd/>
          </a:ln>
        </p:spPr>
        <p:txBody>
          <a:bodyPr>
            <a:spAutoFit/>
          </a:bodyPr>
          <a:lstStyle/>
          <a:p>
            <a:pPr>
              <a:buNone/>
            </a:pPr>
            <a:r>
              <a:rPr lang="zh-CN" altLang="en-US" sz="2000" b="1" dirty="0">
                <a:solidFill>
                  <a:srgbClr val="FF0000"/>
                </a:solidFill>
                <a:latin typeface="黑体" pitchFamily="2" charset="-122"/>
                <a:ea typeface="黑体" pitchFamily="2" charset="-122"/>
              </a:rPr>
              <a:t>单位：亿元</a:t>
            </a:r>
          </a:p>
        </p:txBody>
      </p:sp>
      <p:cxnSp>
        <p:nvCxnSpPr>
          <p:cNvPr id="12" name="直接连接符 11"/>
          <p:cNvCxnSpPr/>
          <p:nvPr/>
        </p:nvCxnSpPr>
        <p:spPr>
          <a:xfrm>
            <a:off x="6405563" y="3162300"/>
            <a:ext cx="863600" cy="0"/>
          </a:xfrm>
          <a:prstGeom prst="line">
            <a:avLst/>
          </a:prstGeom>
          <a:ln>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081" name="TextBox 46"/>
          <p:cNvSpPr txBox="1">
            <a:spLocks noChangeArrowheads="1"/>
          </p:cNvSpPr>
          <p:nvPr/>
        </p:nvSpPr>
        <p:spPr bwMode="auto">
          <a:xfrm>
            <a:off x="7269163" y="2962275"/>
            <a:ext cx="1550987" cy="708025"/>
          </a:xfrm>
          <a:prstGeom prst="rect">
            <a:avLst/>
          </a:prstGeom>
          <a:noFill/>
          <a:ln w="9525">
            <a:noFill/>
            <a:miter lim="800000"/>
            <a:headEnd/>
            <a:tailEnd/>
          </a:ln>
        </p:spPr>
        <p:txBody>
          <a:bodyPr>
            <a:spAutoFit/>
          </a:bodyPr>
          <a:lstStyle/>
          <a:p>
            <a:pPr>
              <a:buNone/>
            </a:pPr>
            <a:r>
              <a:rPr lang="en-US" altLang="zh-CN" sz="2000" b="1" dirty="0">
                <a:latin typeface="黑体" pitchFamily="2" charset="-122"/>
                <a:ea typeface="黑体" pitchFamily="2" charset="-122"/>
              </a:rPr>
              <a:t>863</a:t>
            </a:r>
            <a:r>
              <a:rPr lang="zh-CN" altLang="en-US" sz="2000" b="1" dirty="0">
                <a:latin typeface="黑体" pitchFamily="2" charset="-122"/>
                <a:ea typeface="黑体" pitchFamily="2" charset="-122"/>
              </a:rPr>
              <a:t>计划（</a:t>
            </a:r>
            <a:r>
              <a:rPr lang="en-US" altLang="zh-CN" sz="2000" b="1" dirty="0">
                <a:latin typeface="黑体" pitchFamily="2" charset="-122"/>
                <a:ea typeface="黑体" pitchFamily="2" charset="-122"/>
              </a:rPr>
              <a:t>18%</a:t>
            </a:r>
            <a:r>
              <a:rPr lang="zh-CN" altLang="en-US" sz="2000" b="1" dirty="0">
                <a:latin typeface="黑体" pitchFamily="2" charset="-122"/>
                <a:ea typeface="黑体" pitchFamily="2" charset="-122"/>
              </a:rPr>
              <a:t>）</a:t>
            </a:r>
          </a:p>
        </p:txBody>
      </p:sp>
      <p:cxnSp>
        <p:nvCxnSpPr>
          <p:cNvPr id="48" name="直接连接符 47"/>
          <p:cNvCxnSpPr/>
          <p:nvPr/>
        </p:nvCxnSpPr>
        <p:spPr>
          <a:xfrm>
            <a:off x="5162550" y="4354513"/>
            <a:ext cx="1644650" cy="0"/>
          </a:xfrm>
          <a:prstGeom prst="line">
            <a:avLst/>
          </a:prstGeom>
          <a:ln>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083" name="TextBox 49"/>
          <p:cNvSpPr txBox="1">
            <a:spLocks noChangeArrowheads="1"/>
          </p:cNvSpPr>
          <p:nvPr/>
        </p:nvSpPr>
        <p:spPr bwMode="auto">
          <a:xfrm>
            <a:off x="6764338" y="4154488"/>
            <a:ext cx="2305050" cy="708025"/>
          </a:xfrm>
          <a:prstGeom prst="rect">
            <a:avLst/>
          </a:prstGeom>
          <a:noFill/>
          <a:ln w="9525">
            <a:noFill/>
            <a:miter lim="800000"/>
            <a:headEnd/>
            <a:tailEnd/>
          </a:ln>
        </p:spPr>
        <p:txBody>
          <a:bodyPr>
            <a:spAutoFit/>
          </a:bodyPr>
          <a:lstStyle/>
          <a:p>
            <a:pPr>
              <a:buNone/>
            </a:pPr>
            <a:r>
              <a:rPr lang="zh-CN" altLang="en-US" sz="2000" b="1" dirty="0">
                <a:latin typeface="黑体" pitchFamily="2" charset="-122"/>
                <a:ea typeface="黑体" pitchFamily="2" charset="-122"/>
              </a:rPr>
              <a:t>科技支撑计划（</a:t>
            </a:r>
            <a:r>
              <a:rPr lang="en-US" altLang="zh-CN" sz="2000" b="1" dirty="0">
                <a:latin typeface="黑体" pitchFamily="2" charset="-122"/>
                <a:ea typeface="黑体" pitchFamily="2" charset="-122"/>
              </a:rPr>
              <a:t>19%</a:t>
            </a:r>
            <a:r>
              <a:rPr lang="zh-CN" altLang="en-US" sz="2000" b="1" dirty="0">
                <a:latin typeface="黑体" pitchFamily="2" charset="-122"/>
                <a:ea typeface="黑体" pitchFamily="2" charset="-122"/>
              </a:rPr>
              <a:t>）</a:t>
            </a:r>
          </a:p>
        </p:txBody>
      </p:sp>
      <p:cxnSp>
        <p:nvCxnSpPr>
          <p:cNvPr id="15" name="肘形连接符 14"/>
          <p:cNvCxnSpPr/>
          <p:nvPr/>
        </p:nvCxnSpPr>
        <p:spPr>
          <a:xfrm rot="5400000">
            <a:off x="2502694" y="4718844"/>
            <a:ext cx="1212850" cy="792162"/>
          </a:xfrm>
          <a:prstGeom prst="bentConnector3">
            <a:avLst>
              <a:gd name="adj1" fmla="val 99405"/>
            </a:avLst>
          </a:prstGeom>
          <a:ln>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085" name="TextBox 54"/>
          <p:cNvSpPr txBox="1">
            <a:spLocks noChangeArrowheads="1"/>
          </p:cNvSpPr>
          <p:nvPr/>
        </p:nvSpPr>
        <p:spPr bwMode="auto">
          <a:xfrm>
            <a:off x="1184275" y="5535613"/>
            <a:ext cx="1620838" cy="708025"/>
          </a:xfrm>
          <a:prstGeom prst="rect">
            <a:avLst/>
          </a:prstGeom>
          <a:noFill/>
          <a:ln w="9525">
            <a:noFill/>
            <a:miter lim="800000"/>
            <a:headEnd/>
            <a:tailEnd/>
          </a:ln>
        </p:spPr>
        <p:txBody>
          <a:bodyPr>
            <a:spAutoFit/>
          </a:bodyPr>
          <a:lstStyle/>
          <a:p>
            <a:pPr>
              <a:buNone/>
            </a:pPr>
            <a:r>
              <a:rPr lang="zh-CN" altLang="en-US" sz="2000" b="1" dirty="0">
                <a:latin typeface="黑体" pitchFamily="2" charset="-122"/>
                <a:ea typeface="黑体" pitchFamily="2" charset="-122"/>
              </a:rPr>
              <a:t>政策引导类计划（</a:t>
            </a:r>
            <a:r>
              <a:rPr lang="en-US" altLang="zh-CN" sz="2000" b="1" dirty="0">
                <a:latin typeface="黑体" pitchFamily="2" charset="-122"/>
                <a:ea typeface="黑体" pitchFamily="2" charset="-122"/>
              </a:rPr>
              <a:t>3%</a:t>
            </a:r>
            <a:r>
              <a:rPr lang="zh-CN" altLang="en-US" sz="2000" b="1" dirty="0">
                <a:latin typeface="黑体" pitchFamily="2" charset="-122"/>
                <a:ea typeface="黑体" pitchFamily="2" charset="-122"/>
              </a:rPr>
              <a:t>）</a:t>
            </a:r>
          </a:p>
        </p:txBody>
      </p:sp>
      <p:cxnSp>
        <p:nvCxnSpPr>
          <p:cNvPr id="56" name="直接连接符 55"/>
          <p:cNvCxnSpPr/>
          <p:nvPr/>
        </p:nvCxnSpPr>
        <p:spPr>
          <a:xfrm flipH="1">
            <a:off x="2155825" y="4392613"/>
            <a:ext cx="823913" cy="0"/>
          </a:xfrm>
          <a:prstGeom prst="line">
            <a:avLst/>
          </a:prstGeom>
          <a:ln>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087" name="TextBox 57"/>
          <p:cNvSpPr txBox="1">
            <a:spLocks noChangeArrowheads="1"/>
          </p:cNvSpPr>
          <p:nvPr/>
        </p:nvSpPr>
        <p:spPr bwMode="auto">
          <a:xfrm>
            <a:off x="434975" y="4154488"/>
            <a:ext cx="1755775" cy="708025"/>
          </a:xfrm>
          <a:prstGeom prst="rect">
            <a:avLst/>
          </a:prstGeom>
          <a:noFill/>
          <a:ln w="9525">
            <a:noFill/>
            <a:miter lim="800000"/>
            <a:headEnd/>
            <a:tailEnd/>
          </a:ln>
        </p:spPr>
        <p:txBody>
          <a:bodyPr>
            <a:spAutoFit/>
          </a:bodyPr>
          <a:lstStyle/>
          <a:p>
            <a:pPr>
              <a:buNone/>
            </a:pPr>
            <a:r>
              <a:rPr lang="zh-CN" altLang="en-US" sz="2000" b="1" dirty="0">
                <a:latin typeface="黑体" pitchFamily="2" charset="-122"/>
                <a:ea typeface="黑体" pitchFamily="2" charset="-122"/>
              </a:rPr>
              <a:t>国际科技合作专项（</a:t>
            </a:r>
            <a:r>
              <a:rPr lang="en-US" altLang="zh-CN" sz="2000" b="1" dirty="0">
                <a:latin typeface="黑体" pitchFamily="2" charset="-122"/>
                <a:ea typeface="黑体" pitchFamily="2" charset="-122"/>
              </a:rPr>
              <a:t>5%</a:t>
            </a:r>
            <a:r>
              <a:rPr lang="zh-CN" altLang="en-US" sz="2000" b="1" dirty="0">
                <a:latin typeface="黑体" pitchFamily="2" charset="-122"/>
                <a:ea typeface="黑体" pitchFamily="2" charset="-122"/>
              </a:rPr>
              <a:t>）</a:t>
            </a:r>
          </a:p>
        </p:txBody>
      </p:sp>
      <p:cxnSp>
        <p:nvCxnSpPr>
          <p:cNvPr id="59" name="肘形连接符 58"/>
          <p:cNvCxnSpPr/>
          <p:nvPr/>
        </p:nvCxnSpPr>
        <p:spPr>
          <a:xfrm rot="10800000">
            <a:off x="1652588" y="2146300"/>
            <a:ext cx="842962" cy="641350"/>
          </a:xfrm>
          <a:prstGeom prst="bentConnector3">
            <a:avLst>
              <a:gd name="adj1" fmla="val -2332"/>
            </a:avLst>
          </a:prstGeom>
          <a:ln>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089" name="TextBox 61"/>
          <p:cNvSpPr txBox="1">
            <a:spLocks noChangeArrowheads="1"/>
          </p:cNvSpPr>
          <p:nvPr/>
        </p:nvSpPr>
        <p:spPr bwMode="auto">
          <a:xfrm>
            <a:off x="400050" y="1922463"/>
            <a:ext cx="1755775" cy="708025"/>
          </a:xfrm>
          <a:prstGeom prst="rect">
            <a:avLst/>
          </a:prstGeom>
          <a:noFill/>
          <a:ln w="9525">
            <a:noFill/>
            <a:miter lim="800000"/>
            <a:headEnd/>
            <a:tailEnd/>
          </a:ln>
        </p:spPr>
        <p:txBody>
          <a:bodyPr>
            <a:spAutoFit/>
          </a:bodyPr>
          <a:lstStyle/>
          <a:p>
            <a:pPr>
              <a:buNone/>
            </a:pPr>
            <a:r>
              <a:rPr lang="zh-CN" altLang="en-US" sz="2000" b="1" dirty="0">
                <a:latin typeface="黑体" pitchFamily="2" charset="-122"/>
                <a:ea typeface="黑体" pitchFamily="2" charset="-122"/>
              </a:rPr>
              <a:t>其他计划（</a:t>
            </a:r>
            <a:r>
              <a:rPr lang="en-US" altLang="zh-CN" sz="2000" b="1" dirty="0">
                <a:latin typeface="黑体" pitchFamily="2" charset="-122"/>
                <a:ea typeface="黑体" pitchFamily="2" charset="-122"/>
              </a:rPr>
              <a:t>40%</a:t>
            </a:r>
            <a:r>
              <a:rPr lang="zh-CN" altLang="en-US" sz="2000" b="1" dirty="0">
                <a:latin typeface="黑体" pitchFamily="2" charset="-122"/>
                <a:ea typeface="黑体" pitchFamily="2" charset="-122"/>
              </a:rPr>
              <a:t>）</a:t>
            </a:r>
          </a:p>
        </p:txBody>
      </p:sp>
      <p:sp>
        <p:nvSpPr>
          <p:cNvPr id="21"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13</a:t>
            </a:fld>
            <a:endParaRPr lang="en-US" altLang="zh-CN" dirty="0"/>
          </a:p>
        </p:txBody>
      </p:sp>
      <p:pic>
        <p:nvPicPr>
          <p:cNvPr id="22" name="Picture 7"/>
          <p:cNvPicPr>
            <a:picLocks noChangeAspect="1" noChangeArrowheads="1"/>
          </p:cNvPicPr>
          <p:nvPr/>
        </p:nvPicPr>
        <p:blipFill>
          <a:blip r:embed="rId4"/>
          <a:srcRect/>
          <a:stretch>
            <a:fillRect/>
          </a:stretch>
        </p:blipFill>
        <p:spPr bwMode="auto">
          <a:xfrm flipV="1">
            <a:off x="0" y="1125885"/>
            <a:ext cx="9139238" cy="1428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76833" y="404664"/>
            <a:ext cx="8675687" cy="715207"/>
          </a:xfrm>
          <a:prstGeom prst="rect">
            <a:avLst/>
          </a:prstGeom>
          <a:noFill/>
          <a:ln w="9525">
            <a:noFill/>
            <a:miter lim="800000"/>
            <a:headEnd/>
            <a:tailEnd/>
          </a:ln>
        </p:spPr>
        <p:txBody>
          <a:bodyPr wrap="square" lIns="98687" tIns="49345" rIns="98687" bIns="49345">
            <a:spAutoFit/>
          </a:bodyPr>
          <a:lstStyle/>
          <a:p>
            <a:pPr defTabSz="984250">
              <a:buNone/>
            </a:pPr>
            <a:r>
              <a:rPr lang="zh-CN" altLang="en-US" sz="4000" b="1" dirty="0">
                <a:solidFill>
                  <a:srgbClr val="FFFF00"/>
                </a:solidFill>
                <a:ea typeface="黑体" pitchFamily="2" charset="-122"/>
              </a:rPr>
              <a:t>国家科技重大</a:t>
            </a:r>
            <a:r>
              <a:rPr lang="zh-CN" altLang="en-US" sz="4000" b="1" dirty="0" smtClean="0">
                <a:solidFill>
                  <a:srgbClr val="FFFF00"/>
                </a:solidFill>
                <a:ea typeface="黑体" pitchFamily="2" charset="-122"/>
              </a:rPr>
              <a:t>专项</a:t>
            </a:r>
            <a:endParaRPr lang="zh-CN" altLang="en-US" sz="4400" b="1" dirty="0">
              <a:solidFill>
                <a:srgbClr val="FFFF00"/>
              </a:solidFill>
              <a:ea typeface="黑体" pitchFamily="2" charset="-122"/>
            </a:endParaRPr>
          </a:p>
        </p:txBody>
      </p:sp>
      <p:sp>
        <p:nvSpPr>
          <p:cNvPr id="57347" name="AutoShape 3"/>
          <p:cNvSpPr>
            <a:spLocks/>
          </p:cNvSpPr>
          <p:nvPr/>
        </p:nvSpPr>
        <p:spPr bwMode="auto">
          <a:xfrm rot="10800000">
            <a:off x="571472" y="2357430"/>
            <a:ext cx="8001000" cy="3714776"/>
          </a:xfrm>
          <a:prstGeom prst="borderCallout1">
            <a:avLst>
              <a:gd name="adj1" fmla="val -331431"/>
              <a:gd name="adj2" fmla="val 134977"/>
              <a:gd name="adj3" fmla="val -367773"/>
              <a:gd name="adj4" fmla="val 135380"/>
            </a:avLst>
          </a:prstGeom>
          <a:noFill/>
          <a:ln w="19050">
            <a:noFill/>
            <a:miter lim="800000"/>
            <a:headEnd/>
            <a:tailEnd/>
          </a:ln>
        </p:spPr>
        <p:txBody>
          <a:bodyPr rot="10800000" lIns="91407" tIns="45703" rIns="91407" bIns="45703"/>
          <a:lstStyle/>
          <a:p>
            <a:pPr marL="457200" indent="-457200">
              <a:buClr>
                <a:srgbClr val="FF0000"/>
              </a:buClr>
            </a:pPr>
            <a:r>
              <a:rPr lang="zh-CN" altLang="en-US" sz="3600" b="1" dirty="0" smtClean="0">
                <a:solidFill>
                  <a:srgbClr val="FFFF00"/>
                </a:solidFill>
                <a:latin typeface="黑体" pitchFamily="2" charset="-122"/>
                <a:ea typeface="黑体" pitchFamily="2" charset="-122"/>
              </a:rPr>
              <a:t>定位</a:t>
            </a:r>
            <a:r>
              <a:rPr lang="zh-CN" altLang="en-US" sz="3600" b="1" dirty="0">
                <a:solidFill>
                  <a:srgbClr val="FFFF00"/>
                </a:solidFill>
                <a:latin typeface="黑体" pitchFamily="2" charset="-122"/>
                <a:ea typeface="黑体" pitchFamily="2" charset="-122"/>
              </a:rPr>
              <a:t>：</a:t>
            </a:r>
            <a:r>
              <a:rPr lang="zh-CN" altLang="en-US" sz="3600" b="1" dirty="0">
                <a:latin typeface="黑体" pitchFamily="2" charset="-122"/>
                <a:ea typeface="黑体" pitchFamily="2" charset="-122"/>
              </a:rPr>
              <a:t>突出重点跨越，体现国家战略目标，着力重大战略产品研发、关键共性攻关或支持国家重大工程建设</a:t>
            </a:r>
            <a:r>
              <a:rPr lang="en-US" altLang="zh-CN" sz="3600" b="1" dirty="0">
                <a:latin typeface="黑体" pitchFamily="2" charset="-122"/>
                <a:ea typeface="黑体" pitchFamily="2" charset="-122"/>
              </a:rPr>
              <a:t>,</a:t>
            </a:r>
            <a:r>
              <a:rPr lang="zh-CN" altLang="en-US" sz="3600" b="1" dirty="0">
                <a:latin typeface="黑体" pitchFamily="2" charset="-122"/>
                <a:ea typeface="黑体" pitchFamily="2" charset="-122"/>
              </a:rPr>
              <a:t>加强与基本计划衔接集成</a:t>
            </a:r>
            <a:r>
              <a:rPr lang="zh-CN" altLang="en-US" sz="3600" b="1" dirty="0" smtClean="0">
                <a:latin typeface="黑体" pitchFamily="2" charset="-122"/>
                <a:ea typeface="黑体" pitchFamily="2" charset="-122"/>
              </a:rPr>
              <a:t>。</a:t>
            </a:r>
            <a:endParaRPr lang="en-US" altLang="zh-CN" sz="3600" dirty="0">
              <a:latin typeface="黑体" pitchFamily="2" charset="-122"/>
              <a:ea typeface="黑体" pitchFamily="2" charset="-122"/>
            </a:endParaRPr>
          </a:p>
          <a:p>
            <a:pPr marL="457200" indent="-457200">
              <a:buClr>
                <a:srgbClr val="FF0000"/>
              </a:buClr>
            </a:pPr>
            <a:r>
              <a:rPr lang="zh-CN" altLang="en-US" sz="3600" dirty="0" smtClean="0">
                <a:solidFill>
                  <a:srgbClr val="FFFF00"/>
                </a:solidFill>
                <a:ea typeface="黑体" pitchFamily="2" charset="-122"/>
              </a:rPr>
              <a:t>年度</a:t>
            </a:r>
            <a:r>
              <a:rPr lang="zh-CN" altLang="en-US" sz="3600" dirty="0">
                <a:solidFill>
                  <a:srgbClr val="FFFF00"/>
                </a:solidFill>
                <a:ea typeface="黑体" pitchFamily="2" charset="-122"/>
              </a:rPr>
              <a:t>财政经费约</a:t>
            </a:r>
            <a:r>
              <a:rPr lang="en-US" altLang="zh-CN" sz="3600" dirty="0">
                <a:solidFill>
                  <a:srgbClr val="FFFF00"/>
                </a:solidFill>
                <a:ea typeface="黑体" pitchFamily="2" charset="-122"/>
              </a:rPr>
              <a:t>200</a:t>
            </a:r>
            <a:r>
              <a:rPr lang="zh-CN" altLang="en-US" sz="3600" dirty="0">
                <a:solidFill>
                  <a:srgbClr val="FFFF00"/>
                </a:solidFill>
                <a:ea typeface="黑体" pitchFamily="2" charset="-122"/>
              </a:rPr>
              <a:t>亿</a:t>
            </a:r>
            <a:r>
              <a:rPr lang="zh-CN" altLang="en-US" sz="3600" dirty="0" smtClean="0">
                <a:solidFill>
                  <a:srgbClr val="FFFF00"/>
                </a:solidFill>
                <a:ea typeface="黑体" pitchFamily="2" charset="-122"/>
              </a:rPr>
              <a:t>元</a:t>
            </a:r>
            <a:endParaRPr lang="zh-CN" altLang="en-US" sz="4400" dirty="0">
              <a:solidFill>
                <a:srgbClr val="FFFF00"/>
              </a:solidFill>
              <a:latin typeface="黑体" pitchFamily="2" charset="-122"/>
              <a:ea typeface="黑体" pitchFamily="2" charset="-122"/>
            </a:endParaRPr>
          </a:p>
          <a:p>
            <a:pPr>
              <a:buNone/>
            </a:pPr>
            <a:endParaRPr lang="en-US" altLang="zh-CN" sz="3600" b="1" dirty="0" smtClean="0">
              <a:latin typeface="黑体" pitchFamily="2" charset="-122"/>
              <a:ea typeface="黑体" pitchFamily="2" charset="-122"/>
            </a:endParaRPr>
          </a:p>
        </p:txBody>
      </p:sp>
      <p:sp>
        <p:nvSpPr>
          <p:cNvPr id="9"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14</a:t>
            </a:fld>
            <a:endParaRPr lang="en-US" altLang="zh-CN" dirty="0"/>
          </a:p>
        </p:txBody>
      </p:sp>
      <p:pic>
        <p:nvPicPr>
          <p:cNvPr id="10" name="Picture 7"/>
          <p:cNvPicPr>
            <a:picLocks noChangeAspect="1" noChangeArrowheads="1"/>
          </p:cNvPicPr>
          <p:nvPr/>
        </p:nvPicPr>
        <p:blipFill>
          <a:blip r:embed="rId2"/>
          <a:srcRect/>
          <a:stretch>
            <a:fillRect/>
          </a:stretch>
        </p:blipFill>
        <p:spPr bwMode="auto">
          <a:xfrm flipV="1">
            <a:off x="0" y="1341909"/>
            <a:ext cx="9139238" cy="1428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15</a:t>
            </a:fld>
            <a:endParaRPr lang="en-US" altLang="zh-CN"/>
          </a:p>
        </p:txBody>
      </p:sp>
      <p:grpSp>
        <p:nvGrpSpPr>
          <p:cNvPr id="18" name="组合 17"/>
          <p:cNvGrpSpPr/>
          <p:nvPr/>
        </p:nvGrpSpPr>
        <p:grpSpPr>
          <a:xfrm>
            <a:off x="395288" y="1071563"/>
            <a:ext cx="8353425" cy="5434012"/>
            <a:chOff x="395288" y="1071563"/>
            <a:chExt cx="8353425" cy="5434012"/>
          </a:xfrm>
        </p:grpSpPr>
        <p:grpSp>
          <p:nvGrpSpPr>
            <p:cNvPr id="19" name="Group 7"/>
            <p:cNvGrpSpPr>
              <a:grpSpLocks/>
            </p:cNvGrpSpPr>
            <p:nvPr/>
          </p:nvGrpSpPr>
          <p:grpSpPr bwMode="auto">
            <a:xfrm>
              <a:off x="395288" y="5705475"/>
              <a:ext cx="8353425" cy="800100"/>
              <a:chOff x="0" y="0"/>
              <a:chExt cx="12893" cy="1588"/>
            </a:xfrm>
          </p:grpSpPr>
          <p:sp>
            <p:nvSpPr>
              <p:cNvPr id="29" name="AutoShape 9"/>
              <p:cNvSpPr>
                <a:spLocks noChangeArrowheads="1"/>
              </p:cNvSpPr>
              <p:nvPr/>
            </p:nvSpPr>
            <p:spPr bwMode="auto">
              <a:xfrm>
                <a:off x="0" y="0"/>
                <a:ext cx="12893" cy="1588"/>
              </a:xfrm>
              <a:prstGeom prst="roundRect">
                <a:avLst>
                  <a:gd name="adj" fmla="val 16667"/>
                </a:avLst>
              </a:prstGeom>
              <a:solidFill>
                <a:srgbClr val="FFCC00"/>
              </a:solidFill>
              <a:ln w="9525">
                <a:solidFill>
                  <a:srgbClr val="000000"/>
                </a:solidFill>
                <a:round/>
                <a:headEnd/>
                <a:tailEnd/>
              </a:ln>
              <a:effectLst>
                <a:outerShdw dist="81320" dir="3080412" algn="ctr" rotWithShape="0">
                  <a:srgbClr val="808080"/>
                </a:outerShdw>
              </a:effectLst>
            </p:spPr>
            <p:txBody>
              <a:bodyPr wrap="none" lIns="0" tIns="49367" rIns="0" bIns="49367" anchor="ctr"/>
              <a:lstStyle/>
              <a:p>
                <a:pPr marL="0" marR="0" lvl="0" indent="0" algn="ctr" defTabSz="912813" eaLnBrk="0" fontAlgn="auto" latinLnBrk="0" hangingPunct="0">
                  <a:lnSpc>
                    <a:spcPct val="100000"/>
                  </a:lnSpc>
                  <a:spcBef>
                    <a:spcPct val="20000"/>
                  </a:spcBef>
                  <a:spcAft>
                    <a:spcPts val="0"/>
                  </a:spcAft>
                  <a:buClrTx/>
                  <a:buSzPct val="100000"/>
                  <a:buFont typeface="Wingdings" pitchFamily="2" charset="2"/>
                  <a:buChar char="•"/>
                  <a:tabLst/>
                  <a:defRPr/>
                </a:pPr>
                <a:endParaRPr kumimoji="0" lang="zh-CN" altLang="en-US" sz="2400" b="0" i="0" u="none" strike="noStrike" kern="0" cap="none" spc="0" normalizeH="0" baseline="0" noProof="0" smtClean="0">
                  <a:ln>
                    <a:noFill/>
                  </a:ln>
                  <a:solidFill>
                    <a:sysClr val="windowText" lastClr="000000"/>
                  </a:solidFill>
                  <a:effectLst/>
                  <a:uLnTx/>
                  <a:uFillTx/>
                  <a:ea typeface="黑体" pitchFamily="2" charset="-122"/>
                </a:endParaRPr>
              </a:p>
            </p:txBody>
          </p:sp>
          <p:sp>
            <p:nvSpPr>
              <p:cNvPr id="30" name="Text Box 10"/>
              <p:cNvSpPr txBox="1">
                <a:spLocks noChangeArrowheads="1"/>
              </p:cNvSpPr>
              <p:nvPr/>
            </p:nvSpPr>
            <p:spPr bwMode="auto">
              <a:xfrm>
                <a:off x="80" y="221"/>
                <a:ext cx="12813" cy="1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734" tIns="49367" rIns="98734" bIns="49367">
                <a:spAutoFit/>
              </a:bodyPr>
              <a:lstStyle>
                <a:lvl1pPr defTabSz="909638" eaLnBrk="0" hangingPunct="0">
                  <a:defRPr>
                    <a:solidFill>
                      <a:schemeClr val="tx1"/>
                    </a:solidFill>
                    <a:latin typeface="Arial" charset="0"/>
                    <a:ea typeface="宋体" charset="-122"/>
                  </a:defRPr>
                </a:lvl1pPr>
                <a:lvl2pPr marL="742950" indent="-285750" defTabSz="909638" eaLnBrk="0" hangingPunct="0">
                  <a:defRPr>
                    <a:solidFill>
                      <a:schemeClr val="tx1"/>
                    </a:solidFill>
                    <a:latin typeface="Arial" charset="0"/>
                    <a:ea typeface="宋体" charset="-122"/>
                  </a:defRPr>
                </a:lvl2pPr>
                <a:lvl3pPr marL="1143000" indent="-228600" defTabSz="909638" eaLnBrk="0" hangingPunct="0">
                  <a:defRPr>
                    <a:solidFill>
                      <a:schemeClr val="tx1"/>
                    </a:solidFill>
                    <a:latin typeface="Arial" charset="0"/>
                    <a:ea typeface="宋体" charset="-122"/>
                  </a:defRPr>
                </a:lvl3pPr>
                <a:lvl4pPr marL="1600200" indent="-228600" defTabSz="909638" eaLnBrk="0" hangingPunct="0">
                  <a:defRPr>
                    <a:solidFill>
                      <a:schemeClr val="tx1"/>
                    </a:solidFill>
                    <a:latin typeface="Arial" charset="0"/>
                    <a:ea typeface="宋体" charset="-122"/>
                  </a:defRPr>
                </a:lvl4pPr>
                <a:lvl5pPr marL="2057400" indent="-228600" defTabSz="909638" eaLnBrk="0" hangingPunct="0">
                  <a:defRPr>
                    <a:solidFill>
                      <a:schemeClr val="tx1"/>
                    </a:solidFill>
                    <a:latin typeface="Arial" charset="0"/>
                    <a:ea typeface="宋体" charset="-122"/>
                  </a:defRPr>
                </a:lvl5pPr>
                <a:lvl6pPr marL="2514600" indent="-228600" defTabSz="909638" eaLnBrk="0" fontAlgn="base" hangingPunct="0">
                  <a:spcBef>
                    <a:spcPct val="0"/>
                  </a:spcBef>
                  <a:spcAft>
                    <a:spcPct val="0"/>
                  </a:spcAft>
                  <a:defRPr>
                    <a:solidFill>
                      <a:schemeClr val="tx1"/>
                    </a:solidFill>
                    <a:latin typeface="Arial" charset="0"/>
                    <a:ea typeface="宋体" charset="-122"/>
                  </a:defRPr>
                </a:lvl6pPr>
                <a:lvl7pPr marL="2971800" indent="-228600" defTabSz="909638" eaLnBrk="0" fontAlgn="base" hangingPunct="0">
                  <a:spcBef>
                    <a:spcPct val="0"/>
                  </a:spcBef>
                  <a:spcAft>
                    <a:spcPct val="0"/>
                  </a:spcAft>
                  <a:defRPr>
                    <a:solidFill>
                      <a:schemeClr val="tx1"/>
                    </a:solidFill>
                    <a:latin typeface="Arial" charset="0"/>
                    <a:ea typeface="宋体" charset="-122"/>
                  </a:defRPr>
                </a:lvl7pPr>
                <a:lvl8pPr marL="3429000" indent="-228600" defTabSz="909638" eaLnBrk="0" fontAlgn="base" hangingPunct="0">
                  <a:spcBef>
                    <a:spcPct val="0"/>
                  </a:spcBef>
                  <a:spcAft>
                    <a:spcPct val="0"/>
                  </a:spcAft>
                  <a:defRPr>
                    <a:solidFill>
                      <a:schemeClr val="tx1"/>
                    </a:solidFill>
                    <a:latin typeface="Arial" charset="0"/>
                    <a:ea typeface="宋体" charset="-122"/>
                  </a:defRPr>
                </a:lvl8pPr>
                <a:lvl9pPr marL="3886200" indent="-228600" defTabSz="909638" eaLnBrk="0" fontAlgn="base" hangingPunct="0">
                  <a:spcBef>
                    <a:spcPct val="0"/>
                  </a:spcBef>
                  <a:spcAft>
                    <a:spcPct val="0"/>
                  </a:spcAft>
                  <a:defRPr>
                    <a:solidFill>
                      <a:schemeClr val="tx1"/>
                    </a:solidFill>
                    <a:latin typeface="Arial" charset="0"/>
                    <a:ea typeface="宋体" charset="-122"/>
                  </a:defRPr>
                </a:lvl9pPr>
              </a:lstStyle>
              <a:p>
                <a:pPr marL="0" marR="0" lvl="0" indent="0" defTabSz="909638" eaLnBrk="0" fontAlgn="auto" latinLnBrk="0" hangingPunct="0">
                  <a:lnSpc>
                    <a:spcPct val="100000"/>
                  </a:lnSpc>
                  <a:spcBef>
                    <a:spcPct val="20000"/>
                  </a:spcBef>
                  <a:spcAft>
                    <a:spcPts val="0"/>
                  </a:spcAft>
                  <a:buClrTx/>
                  <a:buSzPct val="100000"/>
                  <a:buFontTx/>
                  <a:buNone/>
                  <a:tabLst/>
                  <a:defRPr/>
                </a:pPr>
                <a:r>
                  <a:rPr kumimoji="0" lang="zh-CN" altLang="en-US" sz="3100" b="0" i="0" u="none" strike="noStrike" kern="0" cap="none" spc="0" normalizeH="0" baseline="0" noProof="0" smtClean="0">
                    <a:ln>
                      <a:noFill/>
                    </a:ln>
                    <a:solidFill>
                      <a:srgbClr val="000000"/>
                    </a:solidFill>
                    <a:effectLst/>
                    <a:uLnTx/>
                    <a:uFillTx/>
                    <a:latin typeface="Arial" charset="0"/>
                    <a:ea typeface="宋体" charset="-122"/>
                  </a:rPr>
                  <a:t> </a:t>
                </a:r>
                <a:r>
                  <a:rPr kumimoji="0" lang="zh-CN" altLang="en-US" sz="3100" b="0" i="0" u="none" strike="noStrike" kern="0" cap="none" spc="0" normalizeH="0" baseline="0" noProof="0" smtClean="0">
                    <a:ln>
                      <a:noFill/>
                    </a:ln>
                    <a:solidFill>
                      <a:srgbClr val="000000"/>
                    </a:solidFill>
                    <a:effectLst/>
                    <a:uLnTx/>
                    <a:uFillTx/>
                    <a:latin typeface="黑体" pitchFamily="2" charset="-122"/>
                    <a:ea typeface="黑体" pitchFamily="2" charset="-122"/>
                  </a:rPr>
                  <a:t>加强整体推进，强化相互支撑，促进协同发展   </a:t>
                </a:r>
              </a:p>
            </p:txBody>
          </p:sp>
        </p:grpSp>
        <p:grpSp>
          <p:nvGrpSpPr>
            <p:cNvPr id="20" name="组合 15"/>
            <p:cNvGrpSpPr>
              <a:grpSpLocks/>
            </p:cNvGrpSpPr>
            <p:nvPr/>
          </p:nvGrpSpPr>
          <p:grpSpPr bwMode="auto">
            <a:xfrm>
              <a:off x="500063" y="1071563"/>
              <a:ext cx="8001000" cy="4500562"/>
              <a:chOff x="1009649" y="1614488"/>
              <a:chExt cx="8178898" cy="4376738"/>
            </a:xfrm>
          </p:grpSpPr>
          <p:sp>
            <p:nvSpPr>
              <p:cNvPr id="22" name="AutoShape 2"/>
              <p:cNvSpPr>
                <a:spLocks noChangeArrowheads="1"/>
              </p:cNvSpPr>
              <p:nvPr/>
            </p:nvSpPr>
            <p:spPr bwMode="auto">
              <a:xfrm>
                <a:off x="1009650" y="1614488"/>
                <a:ext cx="3288506" cy="2190750"/>
              </a:xfrm>
              <a:prstGeom prst="bevel">
                <a:avLst>
                  <a:gd name="adj" fmla="val 8444"/>
                </a:avLst>
              </a:prstGeom>
              <a:solidFill>
                <a:srgbClr val="99CCFF"/>
              </a:solidFill>
              <a:ln w="9525">
                <a:solidFill>
                  <a:srgbClr val="000000"/>
                </a:solidFill>
                <a:miter lim="800000"/>
                <a:headEnd/>
                <a:tailEnd/>
              </a:ln>
            </p:spPr>
            <p:txBody>
              <a:bodyPr wrap="none" lIns="98734" tIns="49367" rIns="98734" bIns="49367" anchor="ctr"/>
              <a:lstStyle/>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4000" b="0" i="0" u="none" strike="noStrike" kern="0" cap="none" spc="0" normalizeH="0" baseline="0" noProof="0" smtClean="0">
                    <a:ln>
                      <a:noFill/>
                    </a:ln>
                    <a:solidFill>
                      <a:sysClr val="windowText" lastClr="000000"/>
                    </a:solidFill>
                    <a:effectLst/>
                    <a:uLnTx/>
                    <a:uFillTx/>
                    <a:latin typeface="隶书" pitchFamily="49" charset="-122"/>
                    <a:ea typeface="隶书" pitchFamily="49" charset="-122"/>
                  </a:rPr>
                  <a:t>电子与信息</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1800" b="0" i="0" u="none" strike="noStrike" kern="0" cap="none" spc="0" normalizeH="0" baseline="0" noProof="0" smtClean="0">
                    <a:ln>
                      <a:noFill/>
                    </a:ln>
                    <a:solidFill>
                      <a:sysClr val="windowText" lastClr="000000"/>
                    </a:solidFill>
                    <a:effectLst/>
                    <a:uLnTx/>
                    <a:uFillTx/>
                    <a:latin typeface="黑体" pitchFamily="2" charset="-122"/>
                    <a:ea typeface="黑体" pitchFamily="2" charset="-122"/>
                  </a:rPr>
                  <a:t>核高基、集成电路装备</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1800" b="0" i="0" u="none" strike="noStrike" kern="0" cap="none" spc="0" normalizeH="0" baseline="0" noProof="0" smtClean="0">
                    <a:ln>
                      <a:noFill/>
                    </a:ln>
                    <a:solidFill>
                      <a:sysClr val="windowText" lastClr="000000"/>
                    </a:solidFill>
                    <a:effectLst/>
                    <a:uLnTx/>
                    <a:uFillTx/>
                    <a:latin typeface="黑体" pitchFamily="2" charset="-122"/>
                    <a:ea typeface="黑体" pitchFamily="2" charset="-122"/>
                  </a:rPr>
                  <a:t>宽带移动通信</a:t>
                </a:r>
              </a:p>
            </p:txBody>
          </p:sp>
          <p:sp>
            <p:nvSpPr>
              <p:cNvPr id="23" name="AutoShape 3"/>
              <p:cNvSpPr>
                <a:spLocks noChangeArrowheads="1"/>
              </p:cNvSpPr>
              <p:nvPr/>
            </p:nvSpPr>
            <p:spPr bwMode="auto">
              <a:xfrm>
                <a:off x="4300538" y="3802856"/>
                <a:ext cx="3300411" cy="2183607"/>
              </a:xfrm>
              <a:prstGeom prst="bevel">
                <a:avLst>
                  <a:gd name="adj" fmla="val 8444"/>
                </a:avLst>
              </a:prstGeom>
              <a:solidFill>
                <a:srgbClr val="FFFF99"/>
              </a:solidFill>
              <a:ln w="9525">
                <a:solidFill>
                  <a:srgbClr val="000000"/>
                </a:solidFill>
                <a:miter lim="800000"/>
                <a:headEnd/>
                <a:tailEnd/>
              </a:ln>
            </p:spPr>
            <p:txBody>
              <a:bodyPr wrap="none" lIns="98734" tIns="49367" rIns="98734" bIns="49367" anchor="ctr"/>
              <a:lstStyle/>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4000" b="0" i="0" u="none" strike="noStrike" kern="0" cap="none" spc="0" normalizeH="0" baseline="0" noProof="0" smtClean="0">
                    <a:ln>
                      <a:noFill/>
                    </a:ln>
                    <a:solidFill>
                      <a:sysClr val="windowText" lastClr="000000"/>
                    </a:solidFill>
                    <a:effectLst/>
                    <a:uLnTx/>
                    <a:uFillTx/>
                    <a:latin typeface="隶书" pitchFamily="49" charset="-122"/>
                    <a:ea typeface="隶书" pitchFamily="49" charset="-122"/>
                  </a:rPr>
                  <a:t>生物与医药</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1800" b="0" i="0" u="none" strike="noStrike" kern="0" cap="none" spc="0" normalizeH="0" baseline="0" noProof="0" smtClean="0">
                    <a:ln>
                      <a:noFill/>
                    </a:ln>
                    <a:solidFill>
                      <a:sysClr val="windowText" lastClr="000000"/>
                    </a:solidFill>
                    <a:effectLst/>
                    <a:uLnTx/>
                    <a:uFillTx/>
                    <a:latin typeface="黑体" pitchFamily="2" charset="-122"/>
                    <a:ea typeface="黑体" pitchFamily="2" charset="-122"/>
                  </a:rPr>
                  <a:t>新药创制、传染病防治</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1800" b="0" i="0" u="none" strike="noStrike" kern="0" cap="none" spc="0" normalizeH="0" baseline="0" noProof="0" smtClean="0">
                    <a:ln>
                      <a:noFill/>
                    </a:ln>
                    <a:solidFill>
                      <a:sysClr val="windowText" lastClr="000000"/>
                    </a:solidFill>
                    <a:effectLst/>
                    <a:uLnTx/>
                    <a:uFillTx/>
                    <a:latin typeface="黑体" pitchFamily="2" charset="-122"/>
                    <a:ea typeface="黑体" pitchFamily="2" charset="-122"/>
                  </a:rPr>
                  <a:t>转基因</a:t>
                </a:r>
              </a:p>
            </p:txBody>
          </p:sp>
          <p:sp>
            <p:nvSpPr>
              <p:cNvPr id="24" name="AutoShape 4"/>
              <p:cNvSpPr>
                <a:spLocks noChangeArrowheads="1"/>
              </p:cNvSpPr>
              <p:nvPr/>
            </p:nvSpPr>
            <p:spPr bwMode="auto">
              <a:xfrm>
                <a:off x="1009649" y="3810000"/>
                <a:ext cx="3293269" cy="2181226"/>
              </a:xfrm>
              <a:prstGeom prst="bevel">
                <a:avLst>
                  <a:gd name="adj" fmla="val 8444"/>
                </a:avLst>
              </a:prstGeom>
              <a:solidFill>
                <a:srgbClr val="CCFFCC"/>
              </a:solidFill>
              <a:ln w="9525">
                <a:solidFill>
                  <a:srgbClr val="000000"/>
                </a:solidFill>
                <a:miter lim="800000"/>
                <a:headEnd/>
                <a:tailEnd/>
              </a:ln>
            </p:spPr>
            <p:txBody>
              <a:bodyPr wrap="none" lIns="98734" tIns="49367" rIns="98734" bIns="49367" anchor="ctr"/>
              <a:lstStyle/>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4000" b="0" i="0" u="none" strike="noStrike" kern="0" cap="none" spc="0" normalizeH="0" baseline="0" noProof="0" dirty="0" smtClean="0">
                    <a:ln>
                      <a:noFill/>
                    </a:ln>
                    <a:solidFill>
                      <a:sysClr val="windowText" lastClr="000000"/>
                    </a:solidFill>
                    <a:effectLst/>
                    <a:uLnTx/>
                    <a:uFillTx/>
                    <a:latin typeface="隶书" pitchFamily="49" charset="-122"/>
                    <a:ea typeface="隶书" pitchFamily="49" charset="-122"/>
                  </a:rPr>
                  <a:t>能源与环保</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1800" b="0"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rPr>
                  <a:t>大型核电站、油气开发</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1800" b="0"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rPr>
                  <a:t>水污染治理</a:t>
                </a:r>
              </a:p>
            </p:txBody>
          </p:sp>
          <p:sp>
            <p:nvSpPr>
              <p:cNvPr id="25" name="AutoShape 5"/>
              <p:cNvSpPr>
                <a:spLocks noChangeArrowheads="1"/>
              </p:cNvSpPr>
              <p:nvPr/>
            </p:nvSpPr>
            <p:spPr bwMode="auto">
              <a:xfrm>
                <a:off x="4294966" y="1614488"/>
                <a:ext cx="3301222" cy="2192928"/>
              </a:xfrm>
              <a:prstGeom prst="bevel">
                <a:avLst>
                  <a:gd name="adj" fmla="val 8444"/>
                </a:avLst>
              </a:prstGeom>
              <a:solidFill>
                <a:srgbClr val="C0C0C0"/>
              </a:solidFill>
              <a:ln w="9525">
                <a:solidFill>
                  <a:srgbClr val="000000"/>
                </a:solidFill>
                <a:miter lim="800000"/>
                <a:headEnd/>
                <a:tailEnd/>
              </a:ln>
            </p:spPr>
            <p:txBody>
              <a:bodyPr wrap="none" lIns="98734" tIns="49367" rIns="98734" bIns="49367" anchor="ctr"/>
              <a:lstStyle/>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4000" b="0" i="0" u="none" strike="noStrike" kern="0" cap="none" spc="0" normalizeH="0" baseline="0" noProof="0" smtClean="0">
                    <a:ln>
                      <a:noFill/>
                    </a:ln>
                    <a:solidFill>
                      <a:sysClr val="windowText" lastClr="000000"/>
                    </a:solidFill>
                    <a:effectLst/>
                    <a:uLnTx/>
                    <a:uFillTx/>
                    <a:latin typeface="隶书" pitchFamily="49" charset="-122"/>
                    <a:ea typeface="隶书" pitchFamily="49" charset="-122"/>
                  </a:rPr>
                  <a:t>先进制造</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r>
                  <a:rPr kumimoji="0" lang="zh-CN" altLang="en-US" sz="1800" b="0" i="0" u="none" strike="noStrike" kern="0" cap="none" spc="0" normalizeH="0" baseline="0" noProof="0" smtClean="0">
                    <a:ln>
                      <a:noFill/>
                    </a:ln>
                    <a:solidFill>
                      <a:sysClr val="windowText" lastClr="000000"/>
                    </a:solidFill>
                    <a:effectLst/>
                    <a:uLnTx/>
                    <a:uFillTx/>
                    <a:latin typeface="黑体" pitchFamily="2" charset="-122"/>
                    <a:ea typeface="黑体" pitchFamily="2" charset="-122"/>
                  </a:rPr>
                  <a:t>数控机床、大飞机</a:t>
                </a:r>
              </a:p>
              <a:p>
                <a:pPr marL="0" marR="0" lvl="0" indent="0" algn="ctr" defTabSz="909638" eaLnBrk="1" fontAlgn="auto" latinLnBrk="0" hangingPunct="1">
                  <a:lnSpc>
                    <a:spcPct val="120000"/>
                  </a:lnSpc>
                  <a:spcBef>
                    <a:spcPts val="0"/>
                  </a:spcBef>
                  <a:spcAft>
                    <a:spcPts val="0"/>
                  </a:spcAft>
                  <a:buClr>
                    <a:srgbClr val="0000FF"/>
                  </a:buClr>
                  <a:buSzTx/>
                  <a:buFontTx/>
                  <a:buNone/>
                  <a:tabLst/>
                  <a:defRPr/>
                </a:pPr>
                <a:endParaRPr kumimoji="0" lang="zh-CN" altLang="en-US" sz="1800" b="0" i="0" u="none" strike="noStrike" kern="0" cap="none" spc="0" normalizeH="0" baseline="0" noProof="0" smtClean="0">
                  <a:ln>
                    <a:noFill/>
                  </a:ln>
                  <a:solidFill>
                    <a:srgbClr val="FFFFFF"/>
                  </a:solidFill>
                  <a:effectLst/>
                  <a:uLnTx/>
                  <a:uFillTx/>
                </a:endParaRPr>
              </a:p>
            </p:txBody>
          </p:sp>
          <p:grpSp>
            <p:nvGrpSpPr>
              <p:cNvPr id="26" name="Group 12"/>
              <p:cNvGrpSpPr>
                <a:grpSpLocks/>
              </p:cNvGrpSpPr>
              <p:nvPr/>
            </p:nvGrpSpPr>
            <p:grpSpPr bwMode="auto">
              <a:xfrm>
                <a:off x="7602779" y="1614632"/>
                <a:ext cx="1585768" cy="4372237"/>
                <a:chOff x="4332" y="1071"/>
                <a:chExt cx="680" cy="2624"/>
              </a:xfrm>
            </p:grpSpPr>
            <p:sp>
              <p:nvSpPr>
                <p:cNvPr id="27" name="AutoShape 13"/>
                <p:cNvSpPr>
                  <a:spLocks noChangeArrowheads="1"/>
                </p:cNvSpPr>
                <p:nvPr/>
              </p:nvSpPr>
              <p:spPr bwMode="auto">
                <a:xfrm>
                  <a:off x="4332" y="1071"/>
                  <a:ext cx="680" cy="2624"/>
                </a:xfrm>
                <a:prstGeom prst="bevel">
                  <a:avLst>
                    <a:gd name="adj" fmla="val 12500"/>
                  </a:avLst>
                </a:prstGeom>
                <a:solidFill>
                  <a:srgbClr val="0000FF">
                    <a:alpha val="59999"/>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8" name="Text Box 14"/>
                <p:cNvSpPr txBox="1">
                  <a:spLocks noChangeArrowheads="1"/>
                </p:cNvSpPr>
                <p:nvPr/>
              </p:nvSpPr>
              <p:spPr bwMode="auto">
                <a:xfrm>
                  <a:off x="4564" y="1207"/>
                  <a:ext cx="357" cy="2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98746" tIns="49373" rIns="98746" bIns="49373">
                  <a:spAutoFit/>
                </a:bodyPr>
                <a:lstStyle>
                  <a:lvl1pPr defTabSz="909638" eaLnBrk="0" hangingPunct="0">
                    <a:defRPr>
                      <a:solidFill>
                        <a:schemeClr val="tx1"/>
                      </a:solidFill>
                      <a:latin typeface="Arial" charset="0"/>
                      <a:ea typeface="宋体" charset="-122"/>
                    </a:defRPr>
                  </a:lvl1pPr>
                  <a:lvl2pPr marL="742950" indent="-285750" defTabSz="909638" eaLnBrk="0" hangingPunct="0">
                    <a:defRPr>
                      <a:solidFill>
                        <a:schemeClr val="tx1"/>
                      </a:solidFill>
                      <a:latin typeface="Arial" charset="0"/>
                      <a:ea typeface="宋体" charset="-122"/>
                    </a:defRPr>
                  </a:lvl2pPr>
                  <a:lvl3pPr marL="1143000" indent="-228600" defTabSz="909638" eaLnBrk="0" hangingPunct="0">
                    <a:defRPr>
                      <a:solidFill>
                        <a:schemeClr val="tx1"/>
                      </a:solidFill>
                      <a:latin typeface="Arial" charset="0"/>
                      <a:ea typeface="宋体" charset="-122"/>
                    </a:defRPr>
                  </a:lvl3pPr>
                  <a:lvl4pPr marL="1600200" indent="-228600" defTabSz="909638" eaLnBrk="0" hangingPunct="0">
                    <a:defRPr>
                      <a:solidFill>
                        <a:schemeClr val="tx1"/>
                      </a:solidFill>
                      <a:latin typeface="Arial" charset="0"/>
                      <a:ea typeface="宋体" charset="-122"/>
                    </a:defRPr>
                  </a:lvl4pPr>
                  <a:lvl5pPr marL="2057400" indent="-228600" defTabSz="909638" eaLnBrk="0" hangingPunct="0">
                    <a:defRPr>
                      <a:solidFill>
                        <a:schemeClr val="tx1"/>
                      </a:solidFill>
                      <a:latin typeface="Arial" charset="0"/>
                      <a:ea typeface="宋体" charset="-122"/>
                    </a:defRPr>
                  </a:lvl5pPr>
                  <a:lvl6pPr marL="2514600" indent="-228600" defTabSz="909638" eaLnBrk="0" fontAlgn="base" hangingPunct="0">
                    <a:spcBef>
                      <a:spcPct val="0"/>
                    </a:spcBef>
                    <a:spcAft>
                      <a:spcPct val="0"/>
                    </a:spcAft>
                    <a:defRPr>
                      <a:solidFill>
                        <a:schemeClr val="tx1"/>
                      </a:solidFill>
                      <a:latin typeface="Arial" charset="0"/>
                      <a:ea typeface="宋体" charset="-122"/>
                    </a:defRPr>
                  </a:lvl6pPr>
                  <a:lvl7pPr marL="2971800" indent="-228600" defTabSz="909638" eaLnBrk="0" fontAlgn="base" hangingPunct="0">
                    <a:spcBef>
                      <a:spcPct val="0"/>
                    </a:spcBef>
                    <a:spcAft>
                      <a:spcPct val="0"/>
                    </a:spcAft>
                    <a:defRPr>
                      <a:solidFill>
                        <a:schemeClr val="tx1"/>
                      </a:solidFill>
                      <a:latin typeface="Arial" charset="0"/>
                      <a:ea typeface="宋体" charset="-122"/>
                    </a:defRPr>
                  </a:lvl7pPr>
                  <a:lvl8pPr marL="3429000" indent="-228600" defTabSz="909638" eaLnBrk="0" fontAlgn="base" hangingPunct="0">
                    <a:spcBef>
                      <a:spcPct val="0"/>
                    </a:spcBef>
                    <a:spcAft>
                      <a:spcPct val="0"/>
                    </a:spcAft>
                    <a:defRPr>
                      <a:solidFill>
                        <a:schemeClr val="tx1"/>
                      </a:solidFill>
                      <a:latin typeface="Arial" charset="0"/>
                      <a:ea typeface="宋体" charset="-122"/>
                    </a:defRPr>
                  </a:lvl8pPr>
                  <a:lvl9pPr marL="3886200" indent="-228600" defTabSz="909638" eaLnBrk="0" fontAlgn="base" hangingPunct="0">
                    <a:spcBef>
                      <a:spcPct val="0"/>
                    </a:spcBef>
                    <a:spcAft>
                      <a:spcPct val="0"/>
                    </a:spcAft>
                    <a:defRPr>
                      <a:solidFill>
                        <a:schemeClr val="tx1"/>
                      </a:solidFill>
                      <a:latin typeface="Arial" charset="0"/>
                      <a:ea typeface="宋体" charset="-122"/>
                    </a:defRPr>
                  </a:lvl9pPr>
                </a:lstStyle>
                <a:p>
                  <a:pPr marL="0" marR="0" lvl="0" indent="0" defTabSz="909638" eaLnBrk="1" fontAlgn="auto" latinLnBrk="0" hangingPunct="1">
                    <a:lnSpc>
                      <a:spcPct val="100000"/>
                    </a:lnSpc>
                    <a:spcBef>
                      <a:spcPct val="50000"/>
                    </a:spcBef>
                    <a:spcAft>
                      <a:spcPts val="0"/>
                    </a:spcAft>
                    <a:buClrTx/>
                    <a:buSzTx/>
                    <a:buFontTx/>
                    <a:buNone/>
                    <a:tabLst/>
                    <a:defRPr/>
                  </a:pPr>
                  <a:r>
                    <a:rPr kumimoji="0" lang="zh-CN" altLang="en-US" sz="4000" b="0" i="0" u="none" strike="noStrike" kern="0" cap="none" spc="0" normalizeH="0" baseline="0" noProof="0" dirty="0" smtClean="0">
                      <a:ln>
                        <a:noFill/>
                      </a:ln>
                      <a:solidFill>
                        <a:srgbClr val="FFFFFF"/>
                      </a:solidFill>
                      <a:effectLst/>
                      <a:uLnTx/>
                      <a:uFillTx/>
                      <a:latin typeface="Arial" charset="0"/>
                      <a:ea typeface="隶书" pitchFamily="49" charset="-122"/>
                    </a:rPr>
                    <a:t>国防技术与装备</a:t>
                  </a:r>
                </a:p>
              </p:txBody>
            </p:sp>
          </p:grpSp>
        </p:grpSp>
        <p:sp>
          <p:nvSpPr>
            <p:cNvPr id="21" name="Oval 12"/>
            <p:cNvSpPr>
              <a:spLocks noChangeArrowheads="1"/>
            </p:cNvSpPr>
            <p:nvPr/>
          </p:nvSpPr>
          <p:spPr bwMode="auto">
            <a:xfrm>
              <a:off x="1069975" y="2786063"/>
              <a:ext cx="6165850" cy="1074737"/>
            </a:xfrm>
            <a:prstGeom prst="ellipse">
              <a:avLst/>
            </a:prstGeom>
            <a:solidFill>
              <a:srgbClr val="FFFFCC"/>
            </a:solidFill>
            <a:ln w="9525">
              <a:solidFill>
                <a:srgbClr val="000000"/>
              </a:solidFill>
              <a:round/>
              <a:headEnd/>
              <a:tailEnd/>
            </a:ln>
          </p:spPr>
          <p:txBody>
            <a:bodyPr wrap="none" lIns="91374" tIns="45687" rIns="91374" bIns="45687" anchor="ctr"/>
            <a:lstStyle/>
            <a:p>
              <a:pPr marL="0" marR="0" lvl="0" indent="0" algn="ctr" defTabSz="909638" eaLnBrk="0" fontAlgn="auto" latinLnBrk="0" hangingPunct="0">
                <a:lnSpc>
                  <a:spcPct val="100000"/>
                </a:lnSpc>
                <a:spcBef>
                  <a:spcPct val="20000"/>
                </a:spcBef>
                <a:spcAft>
                  <a:spcPts val="0"/>
                </a:spcAft>
                <a:buClrTx/>
                <a:buSzPct val="100000"/>
                <a:buFontTx/>
                <a:buNone/>
                <a:tabLst/>
                <a:defRPr/>
              </a:pPr>
              <a:r>
                <a:rPr kumimoji="0" lang="zh-CN" altLang="en-US" sz="2800" b="0" i="0" u="none" strike="noStrike" kern="0" cap="none" spc="0" normalizeH="0" baseline="0" noProof="0" smtClean="0">
                  <a:ln>
                    <a:noFill/>
                  </a:ln>
                  <a:solidFill>
                    <a:sysClr val="windowText" lastClr="000000"/>
                  </a:solidFill>
                  <a:effectLst/>
                  <a:uLnTx/>
                  <a:uFillTx/>
                  <a:latin typeface="黑体" pitchFamily="2" charset="-122"/>
                  <a:ea typeface="黑体" pitchFamily="2" charset="-122"/>
                </a:rPr>
                <a:t>完善市场经济条件下新型举国体制</a:t>
              </a:r>
            </a:p>
          </p:txBody>
        </p:sp>
      </p:grpSp>
      <p:sp>
        <p:nvSpPr>
          <p:cNvPr id="31" name="标题 3"/>
          <p:cNvSpPr>
            <a:spLocks noGrp="1"/>
          </p:cNvSpPr>
          <p:nvPr>
            <p:ph type="title"/>
          </p:nvPr>
        </p:nvSpPr>
        <p:spPr bwMode="auto">
          <a:xfrm>
            <a:off x="500062" y="-27384"/>
            <a:ext cx="64437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63" tIns="45681" rIns="91363" bIns="45681" anchor="ctr"/>
          <a:lstStyle/>
          <a:p>
            <a:pPr defTabSz="909638"/>
            <a:r>
              <a:rPr lang="zh-CN" altLang="en-US" sz="3600" b="1" dirty="0" smtClean="0">
                <a:solidFill>
                  <a:srgbClr val="FFFF00"/>
                </a:solidFill>
                <a:latin typeface="黑体" pitchFamily="2" charset="-122"/>
                <a:ea typeface="黑体" pitchFamily="2" charset="-122"/>
              </a:rPr>
              <a:t>已</a:t>
            </a:r>
            <a:r>
              <a:rPr lang="zh-CN" altLang="en-US" sz="3600" b="1" dirty="0">
                <a:solidFill>
                  <a:srgbClr val="FFFF00"/>
                </a:solidFill>
                <a:latin typeface="黑体" pitchFamily="2" charset="-122"/>
                <a:ea typeface="黑体" pitchFamily="2" charset="-122"/>
              </a:rPr>
              <a:t>部署的</a:t>
            </a:r>
            <a:r>
              <a:rPr lang="en-US" altLang="zh-CN" sz="3600" b="1" dirty="0">
                <a:solidFill>
                  <a:srgbClr val="FFFF00"/>
                </a:solidFill>
                <a:latin typeface="黑体" pitchFamily="2" charset="-122"/>
                <a:ea typeface="黑体" pitchFamily="2" charset="-122"/>
              </a:rPr>
              <a:t>16</a:t>
            </a:r>
            <a:r>
              <a:rPr lang="zh-CN" altLang="en-US" sz="3600" b="1" dirty="0">
                <a:solidFill>
                  <a:srgbClr val="FFFF00"/>
                </a:solidFill>
                <a:latin typeface="黑体" pitchFamily="2" charset="-122"/>
                <a:ea typeface="黑体" pitchFamily="2" charset="-122"/>
              </a:rPr>
              <a:t>个重大科技专项</a:t>
            </a:r>
          </a:p>
        </p:txBody>
      </p:sp>
    </p:spTree>
    <p:extLst>
      <p:ext uri="{BB962C8B-B14F-4D97-AF65-F5344CB8AC3E}">
        <p14:creationId xmlns:p14="http://schemas.microsoft.com/office/powerpoint/2010/main" xmlns="" val="8779017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8313" y="44624"/>
            <a:ext cx="7764462" cy="1030287"/>
          </a:xfrm>
        </p:spPr>
        <p:txBody>
          <a:bodyPr/>
          <a:lstStyle/>
          <a:p>
            <a:pPr algn="l" eaLnBrk="1" hangingPunct="1"/>
            <a:r>
              <a:rPr kumimoji="1" lang="zh-CN" altLang="en-US" sz="3700" b="1" dirty="0" smtClean="0">
                <a:solidFill>
                  <a:srgbClr val="FFFF00"/>
                </a:solidFill>
                <a:latin typeface="Times New Roman" pitchFamily="18" charset="0"/>
                <a:ea typeface="黑体" pitchFamily="2" charset="-122"/>
              </a:rPr>
              <a:t>重大专项实施采取的组织管理形式</a:t>
            </a:r>
          </a:p>
        </p:txBody>
      </p:sp>
      <p:sp>
        <p:nvSpPr>
          <p:cNvPr id="59395" name="Rectangle 4"/>
          <p:cNvSpPr>
            <a:spLocks noChangeArrowheads="1"/>
          </p:cNvSpPr>
          <p:nvPr/>
        </p:nvSpPr>
        <p:spPr bwMode="auto">
          <a:xfrm>
            <a:off x="467544" y="2060475"/>
            <a:ext cx="8280920" cy="3960813"/>
          </a:xfrm>
          <a:prstGeom prst="rect">
            <a:avLst/>
          </a:prstGeom>
          <a:noFill/>
          <a:ln w="9525">
            <a:noFill/>
            <a:miter lim="800000"/>
            <a:headEnd/>
            <a:tailEnd/>
          </a:ln>
        </p:spPr>
        <p:txBody>
          <a:bodyPr lIns="91385" tIns="45692" rIns="91385" bIns="45692"/>
          <a:lstStyle/>
          <a:p>
            <a:pPr eaLnBrk="0" hangingPunct="0">
              <a:lnSpc>
                <a:spcPct val="150000"/>
              </a:lnSpc>
              <a:buNone/>
            </a:pPr>
            <a:r>
              <a:rPr lang="zh-CN" altLang="en-US" sz="3000" b="1" dirty="0" smtClean="0">
                <a:solidFill>
                  <a:srgbClr val="333399"/>
                </a:solidFill>
                <a:latin typeface="Times New Roman" pitchFamily="18" charset="0"/>
              </a:rPr>
              <a:t>           </a:t>
            </a:r>
            <a:r>
              <a:rPr lang="zh-CN" altLang="en-US" sz="3000" b="1" dirty="0">
                <a:latin typeface="黑体" pitchFamily="2" charset="-122"/>
                <a:ea typeface="黑体" pitchFamily="2" charset="-122"/>
              </a:rPr>
              <a:t>重大专项的组织实施由</a:t>
            </a:r>
            <a:r>
              <a:rPr lang="zh-CN" altLang="en-US" sz="3000" b="1" dirty="0">
                <a:solidFill>
                  <a:srgbClr val="FF0000"/>
                </a:solidFill>
                <a:latin typeface="黑体" pitchFamily="2" charset="-122"/>
                <a:ea typeface="黑体" pitchFamily="2" charset="-122"/>
              </a:rPr>
              <a:t>国务院统一领导</a:t>
            </a:r>
            <a:r>
              <a:rPr lang="zh-CN" altLang="en-US" sz="3000" b="1" dirty="0">
                <a:latin typeface="黑体" pitchFamily="2" charset="-122"/>
                <a:ea typeface="黑体" pitchFamily="2" charset="-122"/>
              </a:rPr>
              <a:t>，国家科技教育领导小组统筹、协调和指导。科技部会同发展改革委、财政部（简称三部门），建立</a:t>
            </a:r>
            <a:r>
              <a:rPr lang="zh-CN" altLang="en-US" sz="3000" b="1" dirty="0">
                <a:solidFill>
                  <a:srgbClr val="FF0000"/>
                </a:solidFill>
                <a:latin typeface="黑体" pitchFamily="2" charset="-122"/>
                <a:ea typeface="黑体" pitchFamily="2" charset="-122"/>
              </a:rPr>
              <a:t>三部门协调工作机制</a:t>
            </a:r>
            <a:r>
              <a:rPr lang="zh-CN" altLang="en-US" sz="3000" b="1" dirty="0">
                <a:latin typeface="黑体" pitchFamily="2" charset="-122"/>
                <a:ea typeface="黑体" pitchFamily="2" charset="-122"/>
              </a:rPr>
              <a:t>，共同推动重大专项的组织实施管理。</a:t>
            </a:r>
            <a:r>
              <a:rPr lang="zh-CN" altLang="en-US" sz="3000" b="1" dirty="0">
                <a:solidFill>
                  <a:srgbClr val="FF0000"/>
                </a:solidFill>
                <a:latin typeface="黑体" pitchFamily="2" charset="-122"/>
                <a:ea typeface="黑体" pitchFamily="2" charset="-122"/>
              </a:rPr>
              <a:t>行业部门</a:t>
            </a:r>
            <a:r>
              <a:rPr lang="zh-CN" altLang="en-US" sz="3000" b="1" dirty="0">
                <a:latin typeface="黑体" pitchFamily="2" charset="-122"/>
                <a:ea typeface="黑体" pitchFamily="2" charset="-122"/>
              </a:rPr>
              <a:t>负责牵头组织实施。</a:t>
            </a:r>
          </a:p>
        </p:txBody>
      </p:sp>
      <p:pic>
        <p:nvPicPr>
          <p:cNvPr id="59397" name="Picture 7"/>
          <p:cNvPicPr>
            <a:picLocks noChangeAspect="1" noChangeArrowheads="1"/>
          </p:cNvPicPr>
          <p:nvPr/>
        </p:nvPicPr>
        <p:blipFill>
          <a:blip r:embed="rId2"/>
          <a:srcRect/>
          <a:stretch>
            <a:fillRect/>
          </a:stretch>
        </p:blipFill>
        <p:spPr bwMode="auto">
          <a:xfrm flipV="1">
            <a:off x="6350" y="1268413"/>
            <a:ext cx="9137650" cy="144462"/>
          </a:xfrm>
          <a:prstGeom prst="rect">
            <a:avLst/>
          </a:prstGeom>
          <a:noFill/>
          <a:ln w="9525">
            <a:noFill/>
            <a:miter lim="800000"/>
            <a:headEnd/>
            <a:tailEnd/>
          </a:ln>
        </p:spPr>
      </p:pic>
      <p:sp>
        <p:nvSpPr>
          <p:cNvPr id="5"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16</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85720" y="116632"/>
            <a:ext cx="8318500" cy="1028700"/>
          </a:xfrm>
        </p:spPr>
        <p:txBody>
          <a:bodyPr/>
          <a:lstStyle/>
          <a:p>
            <a:pPr algn="l" eaLnBrk="1" hangingPunct="1"/>
            <a:r>
              <a:rPr kumimoji="1" lang="zh-CN" altLang="en-US" sz="3600" b="1" dirty="0" smtClean="0">
                <a:solidFill>
                  <a:srgbClr val="FFFF00"/>
                </a:solidFill>
                <a:latin typeface="Times New Roman" pitchFamily="18" charset="0"/>
                <a:ea typeface="黑体" pitchFamily="2" charset="-122"/>
              </a:rPr>
              <a:t>国家重点基础科学研究计划（</a:t>
            </a:r>
            <a:r>
              <a:rPr kumimoji="1" lang="en-US" altLang="zh-CN" sz="3600" b="1" dirty="0" smtClean="0">
                <a:solidFill>
                  <a:srgbClr val="FFFF00"/>
                </a:solidFill>
                <a:latin typeface="Times New Roman" pitchFamily="18" charset="0"/>
                <a:ea typeface="黑体" pitchFamily="2" charset="-122"/>
              </a:rPr>
              <a:t>973</a:t>
            </a:r>
            <a:r>
              <a:rPr kumimoji="1" lang="zh-CN" altLang="en-US" sz="3600" b="1" dirty="0" smtClean="0">
                <a:solidFill>
                  <a:srgbClr val="FFFF00"/>
                </a:solidFill>
                <a:latin typeface="Times New Roman" pitchFamily="18" charset="0"/>
                <a:ea typeface="黑体" pitchFamily="2" charset="-122"/>
              </a:rPr>
              <a:t>计划）</a:t>
            </a:r>
          </a:p>
        </p:txBody>
      </p:sp>
      <p:sp>
        <p:nvSpPr>
          <p:cNvPr id="62467" name="Rectangle 4"/>
          <p:cNvSpPr>
            <a:spLocks noChangeArrowheads="1"/>
          </p:cNvSpPr>
          <p:nvPr/>
        </p:nvSpPr>
        <p:spPr bwMode="auto">
          <a:xfrm>
            <a:off x="395536" y="2132856"/>
            <a:ext cx="8496944" cy="3786214"/>
          </a:xfrm>
          <a:prstGeom prst="rect">
            <a:avLst/>
          </a:prstGeom>
          <a:noFill/>
          <a:ln w="9525">
            <a:noFill/>
            <a:miter lim="800000"/>
            <a:headEnd/>
            <a:tailEnd/>
          </a:ln>
        </p:spPr>
        <p:txBody>
          <a:bodyPr lIns="91429" tIns="45714" rIns="91429" bIns="45714"/>
          <a:lstStyle/>
          <a:p>
            <a:pPr hangingPunct="0">
              <a:lnSpc>
                <a:spcPts val="3600"/>
              </a:lnSpc>
              <a:spcBef>
                <a:spcPts val="550"/>
              </a:spcBef>
              <a:buNone/>
            </a:pPr>
            <a:r>
              <a:rPr lang="zh-CN" altLang="en-US" sz="3000" b="1" dirty="0" smtClean="0">
                <a:solidFill>
                  <a:srgbClr val="FF0000"/>
                </a:solidFill>
                <a:latin typeface="黑体" pitchFamily="2" charset="-122"/>
                <a:ea typeface="黑体" pitchFamily="2" charset="-122"/>
              </a:rPr>
              <a:t>    目标</a:t>
            </a:r>
            <a:r>
              <a:rPr lang="zh-CN" altLang="en-US" sz="3000" b="1" dirty="0">
                <a:solidFill>
                  <a:srgbClr val="FF0000"/>
                </a:solidFill>
                <a:latin typeface="黑体" pitchFamily="2" charset="-122"/>
                <a:ea typeface="黑体" pitchFamily="2" charset="-122"/>
              </a:rPr>
              <a:t>：</a:t>
            </a:r>
            <a:r>
              <a:rPr lang="zh-CN" altLang="en-US" sz="3000" dirty="0">
                <a:latin typeface="黑体" pitchFamily="2" charset="-122"/>
                <a:ea typeface="黑体" pitchFamily="2" charset="-122"/>
              </a:rPr>
              <a:t>加强原始创新，遴选对国家发展和科技进步具有全局性和带动性、需要国家大力组织和实施的重大基础研究项目；</a:t>
            </a:r>
            <a:endParaRPr lang="en-US" altLang="zh-CN" sz="3000" dirty="0">
              <a:latin typeface="黑体" pitchFamily="2" charset="-122"/>
              <a:ea typeface="黑体" pitchFamily="2" charset="-122"/>
            </a:endParaRPr>
          </a:p>
          <a:p>
            <a:pPr hangingPunct="0">
              <a:lnSpc>
                <a:spcPts val="3600"/>
              </a:lnSpc>
              <a:buNone/>
            </a:pPr>
            <a:r>
              <a:rPr lang="zh-CN" altLang="en-US" sz="3000" dirty="0">
                <a:latin typeface="黑体" pitchFamily="2" charset="-122"/>
                <a:ea typeface="黑体" pitchFamily="2" charset="-122"/>
              </a:rPr>
              <a:t>  </a:t>
            </a:r>
            <a:r>
              <a:rPr lang="zh-CN" altLang="en-US" sz="3000" dirty="0" smtClean="0">
                <a:latin typeface="黑体" pitchFamily="2" charset="-122"/>
                <a:ea typeface="黑体" pitchFamily="2" charset="-122"/>
              </a:rPr>
              <a:t>  </a:t>
            </a:r>
            <a:r>
              <a:rPr lang="zh-CN" altLang="en-US" sz="3000" b="1" dirty="0" smtClean="0">
                <a:solidFill>
                  <a:srgbClr val="FF0000"/>
                </a:solidFill>
                <a:latin typeface="黑体" pitchFamily="2" charset="-122"/>
                <a:ea typeface="黑体" pitchFamily="2" charset="-122"/>
              </a:rPr>
              <a:t>遴选</a:t>
            </a:r>
            <a:r>
              <a:rPr lang="zh-CN" altLang="en-US" sz="3000" b="1" dirty="0">
                <a:solidFill>
                  <a:srgbClr val="FF0000"/>
                </a:solidFill>
                <a:latin typeface="黑体" pitchFamily="2" charset="-122"/>
                <a:ea typeface="黑体" pitchFamily="2" charset="-122"/>
              </a:rPr>
              <a:t>原则：</a:t>
            </a:r>
            <a:r>
              <a:rPr lang="zh-CN" altLang="en-US" sz="3000" dirty="0">
                <a:latin typeface="黑体" pitchFamily="2" charset="-122"/>
                <a:ea typeface="黑体" pitchFamily="2" charset="-122"/>
              </a:rPr>
              <a:t>解决国家经济社会发展重大关键问题的基础研究；瞄准科学前沿，体现学科交叉综合，探索科学基本规律的基础研究；体现我国自然、地理与人文资源特点，能在国际科学前沿占有一席之地的基础研究</a:t>
            </a:r>
            <a:r>
              <a:rPr lang="zh-CN" altLang="en-US" sz="3000" dirty="0" smtClean="0">
                <a:latin typeface="黑体" pitchFamily="2" charset="-122"/>
                <a:ea typeface="黑体" pitchFamily="2" charset="-122"/>
              </a:rPr>
              <a:t>。</a:t>
            </a:r>
            <a:endParaRPr lang="en-US" altLang="zh-CN" sz="3000" dirty="0">
              <a:solidFill>
                <a:srgbClr val="333399"/>
              </a:solidFill>
              <a:latin typeface="黑体" pitchFamily="2" charset="-122"/>
              <a:ea typeface="黑体" pitchFamily="2" charset="-122"/>
            </a:endParaRPr>
          </a:p>
        </p:txBody>
      </p:sp>
      <p:sp>
        <p:nvSpPr>
          <p:cNvPr id="5"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17</a:t>
            </a:fld>
            <a:endParaRPr lang="en-US" altLang="zh-CN" dirty="0"/>
          </a:p>
        </p:txBody>
      </p:sp>
      <p:pic>
        <p:nvPicPr>
          <p:cNvPr id="6" name="Picture 7"/>
          <p:cNvPicPr>
            <a:picLocks noChangeAspect="1" noChangeArrowheads="1"/>
          </p:cNvPicPr>
          <p:nvPr/>
        </p:nvPicPr>
        <p:blipFill>
          <a:blip r:embed="rId3"/>
          <a:srcRect/>
          <a:stretch>
            <a:fillRect/>
          </a:stretch>
        </p:blipFill>
        <p:spPr bwMode="auto">
          <a:xfrm flipV="1">
            <a:off x="6350" y="1340768"/>
            <a:ext cx="9137650" cy="1444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395288" y="95250"/>
            <a:ext cx="8318500" cy="1030288"/>
          </a:xfrm>
        </p:spPr>
        <p:txBody>
          <a:bodyPr/>
          <a:lstStyle/>
          <a:p>
            <a:pPr algn="l" eaLnBrk="1" hangingPunct="1"/>
            <a:r>
              <a:rPr kumimoji="1" lang="zh-CN" altLang="en-US" sz="3600" b="1" dirty="0" smtClean="0">
                <a:solidFill>
                  <a:srgbClr val="FFFF00"/>
                </a:solidFill>
                <a:latin typeface="Times New Roman" pitchFamily="18" charset="0"/>
                <a:ea typeface="黑体" pitchFamily="2" charset="-122"/>
              </a:rPr>
              <a:t>国家重点基础科学研究计划（</a:t>
            </a:r>
            <a:r>
              <a:rPr kumimoji="1" lang="en-US" altLang="zh-CN" sz="3600" b="1" dirty="0" smtClean="0">
                <a:solidFill>
                  <a:srgbClr val="FFFF00"/>
                </a:solidFill>
                <a:latin typeface="Times New Roman" pitchFamily="18" charset="0"/>
                <a:ea typeface="黑体" pitchFamily="2" charset="-122"/>
              </a:rPr>
              <a:t>973</a:t>
            </a:r>
            <a:r>
              <a:rPr kumimoji="1" lang="zh-CN" altLang="en-US" sz="3600" b="1" dirty="0" smtClean="0">
                <a:solidFill>
                  <a:srgbClr val="FFFF00"/>
                </a:solidFill>
                <a:latin typeface="Times New Roman" pitchFamily="18" charset="0"/>
                <a:ea typeface="黑体" pitchFamily="2" charset="-122"/>
              </a:rPr>
              <a:t>计划）</a:t>
            </a:r>
          </a:p>
        </p:txBody>
      </p:sp>
      <p:sp>
        <p:nvSpPr>
          <p:cNvPr id="63492" name="Rectangle 4"/>
          <p:cNvSpPr>
            <a:spLocks noChangeArrowheads="1"/>
          </p:cNvSpPr>
          <p:nvPr/>
        </p:nvSpPr>
        <p:spPr bwMode="auto">
          <a:xfrm>
            <a:off x="251520" y="1857364"/>
            <a:ext cx="8713093" cy="1536700"/>
          </a:xfrm>
          <a:prstGeom prst="rect">
            <a:avLst/>
          </a:prstGeom>
          <a:noFill/>
          <a:ln w="9525">
            <a:noFill/>
            <a:miter lim="800000"/>
            <a:headEnd/>
            <a:tailEnd/>
          </a:ln>
        </p:spPr>
        <p:txBody>
          <a:bodyPr lIns="91429" tIns="45714" rIns="91429" bIns="45714"/>
          <a:lstStyle/>
          <a:p>
            <a:pPr hangingPunct="0">
              <a:lnSpc>
                <a:spcPts val="3800"/>
              </a:lnSpc>
              <a:spcBef>
                <a:spcPts val="550"/>
              </a:spcBef>
              <a:buNone/>
            </a:pPr>
            <a:r>
              <a:rPr lang="zh-CN" altLang="en-US" sz="2600" b="1" dirty="0">
                <a:solidFill>
                  <a:srgbClr val="FF0000"/>
                </a:solidFill>
                <a:latin typeface="黑体" pitchFamily="2" charset="-122"/>
                <a:ea typeface="黑体" pitchFamily="2" charset="-122"/>
              </a:rPr>
              <a:t>  </a:t>
            </a:r>
            <a:r>
              <a:rPr lang="zh-CN" altLang="en-US" sz="2800" b="1" dirty="0">
                <a:solidFill>
                  <a:srgbClr val="FF0000"/>
                </a:solidFill>
                <a:latin typeface="黑体" pitchFamily="2" charset="-122"/>
                <a:ea typeface="黑体" pitchFamily="2" charset="-122"/>
              </a:rPr>
              <a:t>项目类别：</a:t>
            </a:r>
            <a:r>
              <a:rPr lang="en-US" altLang="zh-CN" sz="2800" dirty="0">
                <a:latin typeface="黑体" pitchFamily="2" charset="-122"/>
                <a:ea typeface="黑体" pitchFamily="2" charset="-122"/>
              </a:rPr>
              <a:t>9</a:t>
            </a:r>
            <a:r>
              <a:rPr lang="zh-CN" altLang="en-US" sz="2800" dirty="0">
                <a:latin typeface="黑体" pitchFamily="2" charset="-122"/>
                <a:ea typeface="黑体" pitchFamily="2" charset="-122"/>
              </a:rPr>
              <a:t>个领域</a:t>
            </a:r>
            <a:r>
              <a:rPr lang="en-US" altLang="zh-CN" sz="2800" dirty="0">
                <a:latin typeface="黑体" pitchFamily="2" charset="-122"/>
                <a:ea typeface="黑体" pitchFamily="2" charset="-122"/>
              </a:rPr>
              <a:t>+2</a:t>
            </a:r>
            <a:r>
              <a:rPr lang="zh-CN" altLang="en-US" sz="2800" dirty="0">
                <a:latin typeface="黑体" pitchFamily="2" charset="-122"/>
                <a:ea typeface="黑体" pitchFamily="2" charset="-122"/>
              </a:rPr>
              <a:t>个专题（传染病基础研究、中医理论），领域内分重大项目、重大科学问题导向项目（</a:t>
            </a:r>
            <a:r>
              <a:rPr lang="en-US" altLang="zh-CN" sz="2800" dirty="0">
                <a:latin typeface="黑体" pitchFamily="2" charset="-122"/>
                <a:ea typeface="黑体" pitchFamily="2" charset="-122"/>
              </a:rPr>
              <a:t>11</a:t>
            </a:r>
            <a:r>
              <a:rPr lang="zh-CN" altLang="en-US" sz="2800" dirty="0">
                <a:latin typeface="黑体" pitchFamily="2" charset="-122"/>
                <a:ea typeface="黑体" pitchFamily="2" charset="-122"/>
              </a:rPr>
              <a:t>个）。</a:t>
            </a:r>
            <a:endParaRPr lang="en-US" altLang="zh-CN" sz="2800" dirty="0">
              <a:latin typeface="黑体" pitchFamily="2" charset="-122"/>
              <a:ea typeface="黑体" pitchFamily="2" charset="-122"/>
            </a:endParaRPr>
          </a:p>
          <a:p>
            <a:pPr hangingPunct="0">
              <a:lnSpc>
                <a:spcPts val="3800"/>
              </a:lnSpc>
              <a:spcBef>
                <a:spcPts val="550"/>
              </a:spcBef>
              <a:buNone/>
            </a:pPr>
            <a:r>
              <a:rPr lang="zh-CN" altLang="en-US" sz="2800" dirty="0">
                <a:latin typeface="黑体" pitchFamily="2" charset="-122"/>
                <a:ea typeface="黑体" pitchFamily="2" charset="-122"/>
              </a:rPr>
              <a:t>  </a:t>
            </a:r>
            <a:endParaRPr lang="en-US" altLang="zh-CN" sz="2800" dirty="0">
              <a:latin typeface="黑体" pitchFamily="2" charset="-122"/>
              <a:ea typeface="黑体" pitchFamily="2" charset="-122"/>
            </a:endParaRPr>
          </a:p>
          <a:p>
            <a:pPr hangingPunct="0">
              <a:lnSpc>
                <a:spcPts val="3800"/>
              </a:lnSpc>
              <a:spcBef>
                <a:spcPts val="550"/>
              </a:spcBef>
              <a:buNone/>
            </a:pPr>
            <a:r>
              <a:rPr lang="zh-CN" altLang="en-US" sz="2800" dirty="0">
                <a:latin typeface="黑体" pitchFamily="2" charset="-122"/>
                <a:ea typeface="黑体" pitchFamily="2" charset="-122"/>
              </a:rPr>
              <a:t>  </a:t>
            </a:r>
            <a:r>
              <a:rPr lang="en-US" altLang="zh-CN" sz="2800" dirty="0">
                <a:solidFill>
                  <a:srgbClr val="333399"/>
                </a:solidFill>
                <a:latin typeface="黑体" pitchFamily="2" charset="-122"/>
                <a:ea typeface="黑体" pitchFamily="2" charset="-122"/>
              </a:rPr>
              <a:t>    </a:t>
            </a:r>
          </a:p>
          <a:p>
            <a:pPr eaLnBrk="0" hangingPunct="0">
              <a:lnSpc>
                <a:spcPts val="3800"/>
              </a:lnSpc>
              <a:buNone/>
            </a:pPr>
            <a:r>
              <a:rPr lang="zh-CN" altLang="en-US" sz="2600" dirty="0">
                <a:solidFill>
                  <a:srgbClr val="333399"/>
                </a:solidFill>
                <a:latin typeface="黑体" pitchFamily="2" charset="-122"/>
                <a:ea typeface="黑体" pitchFamily="2" charset="-122"/>
              </a:rPr>
              <a:t/>
            </a:r>
            <a:br>
              <a:rPr lang="zh-CN" altLang="en-US" sz="2600" dirty="0">
                <a:solidFill>
                  <a:srgbClr val="333399"/>
                </a:solidFill>
                <a:latin typeface="黑体" pitchFamily="2" charset="-122"/>
                <a:ea typeface="黑体" pitchFamily="2" charset="-122"/>
              </a:rPr>
            </a:br>
            <a:endParaRPr lang="en-US" altLang="zh-CN" sz="2600" dirty="0">
              <a:solidFill>
                <a:srgbClr val="333399"/>
              </a:solidFill>
              <a:latin typeface="黑体" pitchFamily="2" charset="-122"/>
              <a:ea typeface="黑体" pitchFamily="2" charset="-122"/>
            </a:endParaRPr>
          </a:p>
        </p:txBody>
      </p:sp>
      <p:sp>
        <p:nvSpPr>
          <p:cNvPr id="63494" name="Text Box 4"/>
          <p:cNvSpPr txBox="1">
            <a:spLocks noChangeArrowheads="1"/>
          </p:cNvSpPr>
          <p:nvPr/>
        </p:nvSpPr>
        <p:spPr bwMode="auto">
          <a:xfrm>
            <a:off x="928662" y="3645024"/>
            <a:ext cx="7632700" cy="2807023"/>
          </a:xfrm>
          <a:prstGeom prst="rect">
            <a:avLst/>
          </a:prstGeom>
          <a:noFill/>
          <a:ln>
            <a:solidFill>
              <a:schemeClr val="accent1">
                <a:lumMod val="20000"/>
                <a:lumOff val="80000"/>
              </a:schemeClr>
            </a:solidFill>
            <a:headEnd/>
            <a:tailEnd/>
          </a:ln>
        </p:spPr>
        <p:style>
          <a:lnRef idx="2">
            <a:schemeClr val="accent5"/>
          </a:lnRef>
          <a:fillRef idx="1">
            <a:schemeClr val="lt1"/>
          </a:fillRef>
          <a:effectRef idx="0">
            <a:schemeClr val="accent5"/>
          </a:effectRef>
          <a:fontRef idx="minor">
            <a:schemeClr val="dk1"/>
          </a:fontRef>
        </p:style>
        <p:txBody>
          <a:bodyPr lIns="144000" tIns="108000" rIns="144000" bIns="108000">
            <a:spAutoFit/>
          </a:bodyPr>
          <a:lstStyle/>
          <a:p>
            <a:pPr defTabSz="987425">
              <a:lnSpc>
                <a:spcPts val="3500"/>
              </a:lnSpc>
              <a:buNone/>
            </a:pPr>
            <a:r>
              <a:rPr lang="en-US" altLang="zh-CN" b="0" dirty="0">
                <a:solidFill>
                  <a:schemeClr val="tx1"/>
                </a:solidFill>
                <a:ea typeface="黑体" pitchFamily="2" charset="-122"/>
              </a:rPr>
              <a:t>•</a:t>
            </a:r>
            <a:r>
              <a:rPr lang="zh-CN" altLang="en-US" sz="2800" b="0" dirty="0" smtClean="0">
                <a:solidFill>
                  <a:schemeClr val="tx1"/>
                </a:solidFill>
                <a:ea typeface="黑体" pitchFamily="2" charset="-122"/>
              </a:rPr>
              <a:t> </a:t>
            </a:r>
            <a:r>
              <a:rPr lang="zh-CN" altLang="en-US" sz="2800" b="0" dirty="0">
                <a:solidFill>
                  <a:schemeClr val="tx1"/>
                </a:solidFill>
                <a:ea typeface="黑体" pitchFamily="2" charset="-122"/>
              </a:rPr>
              <a:t>农业科学领域                </a:t>
            </a:r>
            <a:r>
              <a:rPr lang="en-US" altLang="zh-CN" sz="2800" b="0" dirty="0">
                <a:solidFill>
                  <a:schemeClr val="tx1"/>
                </a:solidFill>
                <a:ea typeface="黑体" pitchFamily="2" charset="-122"/>
              </a:rPr>
              <a:t>•  </a:t>
            </a:r>
            <a:r>
              <a:rPr lang="zh-CN" altLang="en-US" sz="2800" b="0" dirty="0">
                <a:solidFill>
                  <a:schemeClr val="tx1"/>
                </a:solidFill>
                <a:ea typeface="黑体" pitchFamily="2" charset="-122"/>
              </a:rPr>
              <a:t>能源科学领域</a:t>
            </a:r>
          </a:p>
          <a:p>
            <a:pPr defTabSz="987425">
              <a:lnSpc>
                <a:spcPts val="3500"/>
              </a:lnSpc>
              <a:buNone/>
            </a:pPr>
            <a:r>
              <a:rPr lang="en-US" altLang="zh-CN" b="0" dirty="0">
                <a:solidFill>
                  <a:schemeClr val="tx1"/>
                </a:solidFill>
                <a:ea typeface="黑体" pitchFamily="2" charset="-122"/>
              </a:rPr>
              <a:t>•</a:t>
            </a:r>
            <a:r>
              <a:rPr lang="zh-CN" altLang="en-US" sz="2800" b="0" dirty="0" smtClean="0">
                <a:solidFill>
                  <a:schemeClr val="tx1"/>
                </a:solidFill>
                <a:ea typeface="黑体" pitchFamily="2" charset="-122"/>
              </a:rPr>
              <a:t> </a:t>
            </a:r>
            <a:r>
              <a:rPr lang="zh-CN" altLang="en-US" sz="2800" b="0" dirty="0">
                <a:solidFill>
                  <a:schemeClr val="tx1"/>
                </a:solidFill>
                <a:ea typeface="黑体" pitchFamily="2" charset="-122"/>
              </a:rPr>
              <a:t>信息科学领域                </a:t>
            </a:r>
            <a:r>
              <a:rPr lang="en-US" altLang="zh-CN" sz="2800" b="0" dirty="0">
                <a:solidFill>
                  <a:schemeClr val="tx1"/>
                </a:solidFill>
                <a:ea typeface="黑体" pitchFamily="2" charset="-122"/>
              </a:rPr>
              <a:t>• </a:t>
            </a:r>
            <a:r>
              <a:rPr lang="zh-CN" altLang="en-US" sz="2800" b="0" dirty="0">
                <a:solidFill>
                  <a:schemeClr val="tx1"/>
                </a:solidFill>
                <a:ea typeface="黑体" pitchFamily="2" charset="-122"/>
              </a:rPr>
              <a:t> 资源环境科学领域</a:t>
            </a:r>
          </a:p>
          <a:p>
            <a:pPr defTabSz="987425">
              <a:lnSpc>
                <a:spcPts val="3500"/>
              </a:lnSpc>
              <a:buNone/>
            </a:pPr>
            <a:r>
              <a:rPr lang="en-US" altLang="zh-CN" b="0" dirty="0">
                <a:solidFill>
                  <a:schemeClr val="tx1"/>
                </a:solidFill>
                <a:ea typeface="黑体" pitchFamily="2" charset="-122"/>
              </a:rPr>
              <a:t>•</a:t>
            </a:r>
            <a:r>
              <a:rPr lang="zh-CN" altLang="en-US" sz="2800" b="0" dirty="0" smtClean="0">
                <a:solidFill>
                  <a:schemeClr val="tx1"/>
                </a:solidFill>
                <a:ea typeface="黑体" pitchFamily="2" charset="-122"/>
              </a:rPr>
              <a:t> </a:t>
            </a:r>
            <a:r>
              <a:rPr lang="zh-CN" altLang="en-US" sz="2800" b="0" dirty="0">
                <a:solidFill>
                  <a:schemeClr val="tx1"/>
                </a:solidFill>
                <a:ea typeface="黑体" pitchFamily="2" charset="-122"/>
              </a:rPr>
              <a:t>人口与健康科学领域     </a:t>
            </a:r>
            <a:r>
              <a:rPr lang="en-US" altLang="zh-CN" sz="2800" b="0" dirty="0">
                <a:solidFill>
                  <a:schemeClr val="tx1"/>
                </a:solidFill>
                <a:ea typeface="黑体" pitchFamily="2" charset="-122"/>
              </a:rPr>
              <a:t>• </a:t>
            </a:r>
            <a:r>
              <a:rPr lang="zh-CN" altLang="en-US" sz="2800" b="0" dirty="0">
                <a:solidFill>
                  <a:schemeClr val="tx1"/>
                </a:solidFill>
                <a:ea typeface="黑体" pitchFamily="2" charset="-122"/>
              </a:rPr>
              <a:t> 材料科学领域</a:t>
            </a:r>
          </a:p>
          <a:p>
            <a:pPr defTabSz="987425">
              <a:lnSpc>
                <a:spcPts val="3500"/>
              </a:lnSpc>
              <a:buNone/>
            </a:pPr>
            <a:r>
              <a:rPr lang="en-US" altLang="zh-CN" b="0" dirty="0">
                <a:solidFill>
                  <a:schemeClr val="tx1"/>
                </a:solidFill>
                <a:ea typeface="黑体" pitchFamily="2" charset="-122"/>
              </a:rPr>
              <a:t>•</a:t>
            </a:r>
            <a:r>
              <a:rPr lang="zh-CN" altLang="en-US" sz="2800" b="0" dirty="0" smtClean="0">
                <a:solidFill>
                  <a:schemeClr val="tx1"/>
                </a:solidFill>
                <a:ea typeface="黑体" pitchFamily="2" charset="-122"/>
              </a:rPr>
              <a:t> </a:t>
            </a:r>
            <a:r>
              <a:rPr lang="zh-CN" altLang="en-US" sz="2800" b="0" dirty="0">
                <a:solidFill>
                  <a:schemeClr val="tx1"/>
                </a:solidFill>
                <a:ea typeface="黑体" pitchFamily="2" charset="-122"/>
              </a:rPr>
              <a:t>制造与工程科学领域     </a:t>
            </a:r>
            <a:r>
              <a:rPr lang="en-US" altLang="zh-CN" sz="2800" b="0" dirty="0">
                <a:solidFill>
                  <a:schemeClr val="tx1"/>
                </a:solidFill>
                <a:ea typeface="黑体" pitchFamily="2" charset="-122"/>
              </a:rPr>
              <a:t>• </a:t>
            </a:r>
            <a:r>
              <a:rPr lang="zh-CN" altLang="en-US" sz="2800" b="0" dirty="0">
                <a:solidFill>
                  <a:schemeClr val="tx1"/>
                </a:solidFill>
                <a:ea typeface="黑体" pitchFamily="2" charset="-122"/>
              </a:rPr>
              <a:t> 综合交叉领域</a:t>
            </a:r>
          </a:p>
          <a:p>
            <a:pPr defTabSz="987425">
              <a:lnSpc>
                <a:spcPts val="3500"/>
              </a:lnSpc>
              <a:buNone/>
            </a:pPr>
            <a:r>
              <a:rPr lang="en-US" altLang="zh-CN" b="0" dirty="0">
                <a:solidFill>
                  <a:schemeClr val="tx1"/>
                </a:solidFill>
                <a:ea typeface="黑体" pitchFamily="2" charset="-122"/>
              </a:rPr>
              <a:t>•</a:t>
            </a:r>
            <a:r>
              <a:rPr lang="zh-CN" altLang="en-US" sz="2800" b="0" dirty="0" smtClean="0">
                <a:solidFill>
                  <a:schemeClr val="tx1"/>
                </a:solidFill>
                <a:ea typeface="黑体" pitchFamily="2" charset="-122"/>
              </a:rPr>
              <a:t> </a:t>
            </a:r>
            <a:r>
              <a:rPr lang="zh-CN" altLang="en-US" sz="2800" b="0" dirty="0">
                <a:solidFill>
                  <a:schemeClr val="tx1"/>
                </a:solidFill>
                <a:ea typeface="黑体" pitchFamily="2" charset="-122"/>
              </a:rPr>
              <a:t>重大科学前沿</a:t>
            </a:r>
          </a:p>
        </p:txBody>
      </p:sp>
      <p:sp>
        <p:nvSpPr>
          <p:cNvPr id="6"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18</a:t>
            </a:fld>
            <a:endParaRPr lang="en-US" altLang="zh-CN" dirty="0"/>
          </a:p>
        </p:txBody>
      </p:sp>
      <p:pic>
        <p:nvPicPr>
          <p:cNvPr id="8" name="Picture 7"/>
          <p:cNvPicPr>
            <a:picLocks noChangeAspect="1" noChangeArrowheads="1"/>
          </p:cNvPicPr>
          <p:nvPr/>
        </p:nvPicPr>
        <p:blipFill>
          <a:blip r:embed="rId3"/>
          <a:srcRect/>
          <a:stretch>
            <a:fillRect/>
          </a:stretch>
        </p:blipFill>
        <p:spPr bwMode="auto">
          <a:xfrm flipV="1">
            <a:off x="6350" y="1268313"/>
            <a:ext cx="9137650" cy="1444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9552" y="22448"/>
            <a:ext cx="6624638" cy="1030288"/>
          </a:xfrm>
        </p:spPr>
        <p:txBody>
          <a:bodyPr/>
          <a:lstStyle/>
          <a:p>
            <a:pPr algn="l" eaLnBrk="1" hangingPunct="1"/>
            <a:r>
              <a:rPr kumimoji="1" lang="zh-CN" altLang="en-US" sz="3600" b="1" smtClean="0">
                <a:solidFill>
                  <a:srgbClr val="FFFF66"/>
                </a:solidFill>
                <a:latin typeface="Times New Roman" pitchFamily="18" charset="0"/>
                <a:ea typeface="黑体" pitchFamily="2" charset="-122"/>
              </a:rPr>
              <a:t>高技术研究发展计划（</a:t>
            </a:r>
            <a:r>
              <a:rPr kumimoji="1" lang="en-US" altLang="zh-CN" sz="3600" b="1" smtClean="0">
                <a:solidFill>
                  <a:srgbClr val="FFFF66"/>
                </a:solidFill>
                <a:latin typeface="Times New Roman" pitchFamily="18" charset="0"/>
                <a:ea typeface="黑体" pitchFamily="2" charset="-122"/>
              </a:rPr>
              <a:t>863</a:t>
            </a:r>
            <a:r>
              <a:rPr kumimoji="1" lang="zh-CN" altLang="en-US" sz="3600" b="1" smtClean="0">
                <a:solidFill>
                  <a:srgbClr val="FFFF66"/>
                </a:solidFill>
                <a:latin typeface="Times New Roman" pitchFamily="18" charset="0"/>
                <a:ea typeface="黑体" pitchFamily="2" charset="-122"/>
              </a:rPr>
              <a:t>计划）</a:t>
            </a:r>
          </a:p>
        </p:txBody>
      </p:sp>
      <p:sp>
        <p:nvSpPr>
          <p:cNvPr id="49155" name="Rectangle 4"/>
          <p:cNvSpPr>
            <a:spLocks noChangeArrowheads="1"/>
          </p:cNvSpPr>
          <p:nvPr/>
        </p:nvSpPr>
        <p:spPr bwMode="auto">
          <a:xfrm>
            <a:off x="214283" y="1928802"/>
            <a:ext cx="8678198" cy="5138737"/>
          </a:xfrm>
          <a:prstGeom prst="rect">
            <a:avLst/>
          </a:prstGeom>
          <a:noFill/>
          <a:ln w="9525">
            <a:noFill/>
            <a:miter lim="800000"/>
            <a:headEnd/>
            <a:tailEnd/>
          </a:ln>
        </p:spPr>
        <p:txBody>
          <a:bodyPr lIns="91429" tIns="45714" rIns="91429" bIns="45714"/>
          <a:lstStyle/>
          <a:p>
            <a:pPr marL="342479" algn="just" eaLnBrk="0" hangingPunct="0">
              <a:lnSpc>
                <a:spcPts val="1000"/>
              </a:lnSpc>
              <a:defRPr/>
            </a:pPr>
            <a:r>
              <a:rPr lang="en-US" altLang="zh-CN" sz="900" dirty="0" smtClean="0">
                <a:latin typeface="黑体" pitchFamily="2" charset="-122"/>
                <a:ea typeface="黑体" pitchFamily="2" charset="-122"/>
              </a:rPr>
              <a:t> </a:t>
            </a:r>
            <a:endParaRPr lang="en-US" altLang="zh-CN" sz="900" dirty="0">
              <a:latin typeface="黑体" pitchFamily="2" charset="-122"/>
              <a:ea typeface="黑体" pitchFamily="2" charset="-122"/>
            </a:endParaRPr>
          </a:p>
          <a:p>
            <a:pPr marL="342479" algn="just" eaLnBrk="0" hangingPunct="0">
              <a:lnSpc>
                <a:spcPts val="3400"/>
              </a:lnSpc>
              <a:buNone/>
              <a:defRPr/>
            </a:pPr>
            <a:r>
              <a:rPr lang="zh-CN" altLang="en-US" sz="3600" b="1" dirty="0">
                <a:solidFill>
                  <a:srgbClr val="FFFF66"/>
                </a:solidFill>
                <a:latin typeface="黑体" pitchFamily="2" charset="-122"/>
                <a:ea typeface="黑体" pitchFamily="2" charset="-122"/>
              </a:rPr>
              <a:t>定位：</a:t>
            </a:r>
            <a:r>
              <a:rPr lang="zh-CN" altLang="en-US" sz="3600" dirty="0">
                <a:latin typeface="黑体" pitchFamily="2" charset="-122"/>
                <a:ea typeface="黑体" pitchFamily="2" charset="-122"/>
              </a:rPr>
              <a:t>战略性、前沿性和</a:t>
            </a:r>
            <a:r>
              <a:rPr lang="zh-CN" altLang="en-US" sz="3600" dirty="0" smtClean="0">
                <a:latin typeface="黑体" pitchFamily="2" charset="-122"/>
                <a:ea typeface="黑体" pitchFamily="2" charset="-122"/>
              </a:rPr>
              <a:t>前瞻性</a:t>
            </a:r>
            <a:endParaRPr lang="en-US" altLang="zh-CN" sz="3600" dirty="0" smtClean="0">
              <a:latin typeface="黑体" pitchFamily="2" charset="-122"/>
              <a:ea typeface="黑体" pitchFamily="2" charset="-122"/>
            </a:endParaRPr>
          </a:p>
          <a:p>
            <a:pPr marL="342479" algn="just" eaLnBrk="0" hangingPunct="0">
              <a:lnSpc>
                <a:spcPts val="1400"/>
              </a:lnSpc>
              <a:buNone/>
              <a:defRPr/>
            </a:pPr>
            <a:r>
              <a:rPr lang="en-US" altLang="zh-CN" sz="800" dirty="0">
                <a:latin typeface="黑体" pitchFamily="2" charset="-122"/>
                <a:ea typeface="黑体" pitchFamily="2" charset="-122"/>
              </a:rPr>
              <a:t> </a:t>
            </a:r>
            <a:r>
              <a:rPr lang="en-US" altLang="zh-CN" sz="800" dirty="0" smtClean="0">
                <a:latin typeface="黑体" pitchFamily="2" charset="-122"/>
                <a:ea typeface="黑体" pitchFamily="2" charset="-122"/>
              </a:rPr>
              <a:t> </a:t>
            </a:r>
            <a:endParaRPr lang="en-US" altLang="zh-CN" sz="800" dirty="0">
              <a:latin typeface="黑体" pitchFamily="2" charset="-122"/>
              <a:ea typeface="黑体" pitchFamily="2" charset="-122"/>
            </a:endParaRPr>
          </a:p>
          <a:p>
            <a:pPr marL="342479" algn="just" eaLnBrk="0" hangingPunct="0">
              <a:lnSpc>
                <a:spcPts val="3400"/>
              </a:lnSpc>
              <a:buNone/>
              <a:defRPr/>
            </a:pPr>
            <a:r>
              <a:rPr lang="en-US" altLang="zh-CN" dirty="0" smtClean="0">
                <a:solidFill>
                  <a:schemeClr val="tx1">
                    <a:lumMod val="95000"/>
                    <a:lumOff val="5000"/>
                  </a:schemeClr>
                </a:solidFill>
                <a:latin typeface="黑体" pitchFamily="2" charset="-122"/>
                <a:ea typeface="黑体" pitchFamily="2" charset="-122"/>
                <a:sym typeface="Arial" charset="0"/>
              </a:rPr>
              <a:t>  ——</a:t>
            </a:r>
            <a:r>
              <a:rPr lang="zh-CN" altLang="en-US" dirty="0">
                <a:solidFill>
                  <a:schemeClr val="tx1">
                    <a:lumMod val="95000"/>
                    <a:lumOff val="5000"/>
                  </a:schemeClr>
                </a:solidFill>
                <a:latin typeface="黑体" pitchFamily="2" charset="-122"/>
                <a:ea typeface="黑体" pitchFamily="2" charset="-122"/>
                <a:sym typeface="Arial" charset="0"/>
              </a:rPr>
              <a:t>抓住</a:t>
            </a:r>
            <a:r>
              <a:rPr lang="zh-CN" altLang="en-US" dirty="0">
                <a:solidFill>
                  <a:srgbClr val="FF0000"/>
                </a:solidFill>
                <a:latin typeface="黑体" pitchFamily="2" charset="-122"/>
                <a:ea typeface="黑体" pitchFamily="2" charset="-122"/>
                <a:sym typeface="Arial" charset="0"/>
              </a:rPr>
              <a:t>“一条主线”</a:t>
            </a:r>
            <a:r>
              <a:rPr lang="zh-CN" altLang="en-US" dirty="0">
                <a:solidFill>
                  <a:schemeClr val="tx1">
                    <a:lumMod val="95000"/>
                    <a:lumOff val="5000"/>
                  </a:schemeClr>
                </a:solidFill>
                <a:latin typeface="黑体" pitchFamily="2" charset="-122"/>
                <a:ea typeface="黑体" pitchFamily="2" charset="-122"/>
                <a:sym typeface="Arial" charset="0"/>
              </a:rPr>
              <a:t>：前瞻部署高技术，赢得战略主动权</a:t>
            </a:r>
            <a:endParaRPr lang="en-US" altLang="zh-CN" dirty="0">
              <a:solidFill>
                <a:schemeClr val="tx1">
                  <a:lumMod val="95000"/>
                  <a:lumOff val="5000"/>
                </a:schemeClr>
              </a:solidFill>
              <a:latin typeface="黑体" pitchFamily="2" charset="-122"/>
              <a:ea typeface="黑体" pitchFamily="2" charset="-122"/>
              <a:sym typeface="Arial" charset="0"/>
            </a:endParaRPr>
          </a:p>
          <a:p>
            <a:pPr marL="342479" algn="just" eaLnBrk="0" hangingPunct="0">
              <a:lnSpc>
                <a:spcPts val="3400"/>
              </a:lnSpc>
              <a:buNone/>
              <a:defRPr/>
            </a:pPr>
            <a:r>
              <a:rPr lang="en-US" altLang="zh-CN" dirty="0" smtClean="0">
                <a:solidFill>
                  <a:schemeClr val="tx1">
                    <a:lumMod val="95000"/>
                    <a:lumOff val="5000"/>
                  </a:schemeClr>
                </a:solidFill>
                <a:latin typeface="黑体" pitchFamily="2" charset="-122"/>
                <a:ea typeface="黑体" pitchFamily="2" charset="-122"/>
                <a:sym typeface="Arial" charset="0"/>
              </a:rPr>
              <a:t>  ——</a:t>
            </a:r>
            <a:r>
              <a:rPr lang="zh-CN" altLang="en-US" dirty="0">
                <a:solidFill>
                  <a:schemeClr val="tx1">
                    <a:lumMod val="95000"/>
                    <a:lumOff val="5000"/>
                  </a:schemeClr>
                </a:solidFill>
                <a:latin typeface="黑体" pitchFamily="2" charset="-122"/>
                <a:ea typeface="黑体" pitchFamily="2" charset="-122"/>
                <a:sym typeface="Arial" charset="0"/>
              </a:rPr>
              <a:t>瞄准</a:t>
            </a:r>
            <a:r>
              <a:rPr lang="zh-CN" altLang="en-US" dirty="0">
                <a:solidFill>
                  <a:srgbClr val="FF0000"/>
                </a:solidFill>
                <a:latin typeface="黑体" pitchFamily="2" charset="-122"/>
                <a:ea typeface="黑体" pitchFamily="2" charset="-122"/>
                <a:sym typeface="Arial" charset="0"/>
              </a:rPr>
              <a:t>“两个重点”</a:t>
            </a:r>
            <a:r>
              <a:rPr lang="zh-CN" altLang="en-US" dirty="0">
                <a:solidFill>
                  <a:schemeClr val="tx1">
                    <a:lumMod val="95000"/>
                    <a:lumOff val="5000"/>
                  </a:schemeClr>
                </a:solidFill>
                <a:latin typeface="黑体" pitchFamily="2" charset="-122"/>
                <a:ea typeface="黑体" pitchFamily="2" charset="-122"/>
                <a:sym typeface="Arial" charset="0"/>
              </a:rPr>
              <a:t>：发展高技术领域前沿核心技术</a:t>
            </a:r>
            <a:r>
              <a:rPr lang="en-US" altLang="zh-CN" dirty="0">
                <a:latin typeface="黑体" pitchFamily="2" charset="-122"/>
                <a:ea typeface="黑体" pitchFamily="2" charset="-122"/>
                <a:sym typeface="Arial" charset="0"/>
              </a:rPr>
              <a:t>,</a:t>
            </a:r>
            <a:r>
              <a:rPr lang="zh-CN" altLang="en-US" dirty="0">
                <a:latin typeface="黑体" pitchFamily="2" charset="-122"/>
                <a:ea typeface="黑体" pitchFamily="2" charset="-122"/>
                <a:sym typeface="Arial" charset="0"/>
              </a:rPr>
              <a:t>抢占制高点；攻克重点产业领域的关键共性技术，培育生长点</a:t>
            </a:r>
            <a:endParaRPr lang="en-US" altLang="zh-CN" dirty="0">
              <a:latin typeface="黑体" pitchFamily="2" charset="-122"/>
              <a:ea typeface="黑体" pitchFamily="2" charset="-122"/>
              <a:sym typeface="Arial" charset="0"/>
            </a:endParaRPr>
          </a:p>
          <a:p>
            <a:pPr marL="342479" algn="just" eaLnBrk="0" hangingPunct="0">
              <a:lnSpc>
                <a:spcPts val="3400"/>
              </a:lnSpc>
              <a:buNone/>
              <a:defRPr/>
            </a:pPr>
            <a:r>
              <a:rPr lang="en-US" altLang="zh-CN" dirty="0" smtClean="0">
                <a:solidFill>
                  <a:schemeClr val="tx1">
                    <a:lumMod val="95000"/>
                    <a:lumOff val="5000"/>
                  </a:schemeClr>
                </a:solidFill>
                <a:latin typeface="黑体" pitchFamily="2" charset="-122"/>
                <a:ea typeface="黑体" pitchFamily="2" charset="-122"/>
                <a:sym typeface="Arial" charset="0"/>
              </a:rPr>
              <a:t>  ——</a:t>
            </a:r>
            <a:r>
              <a:rPr lang="zh-CN" altLang="en-US" dirty="0">
                <a:solidFill>
                  <a:schemeClr val="tx1">
                    <a:lumMod val="95000"/>
                    <a:lumOff val="5000"/>
                  </a:schemeClr>
                </a:solidFill>
                <a:latin typeface="黑体" pitchFamily="2" charset="-122"/>
                <a:ea typeface="黑体" pitchFamily="2" charset="-122"/>
                <a:sym typeface="Arial" charset="0"/>
              </a:rPr>
              <a:t>提升</a:t>
            </a:r>
            <a:r>
              <a:rPr lang="zh-CN" altLang="en-US" dirty="0">
                <a:solidFill>
                  <a:srgbClr val="FF0000"/>
                </a:solidFill>
                <a:latin typeface="黑体" pitchFamily="2" charset="-122"/>
                <a:ea typeface="黑体" pitchFamily="2" charset="-122"/>
                <a:sym typeface="Arial" charset="0"/>
              </a:rPr>
              <a:t>“三种能力”</a:t>
            </a:r>
            <a:r>
              <a:rPr lang="zh-CN" altLang="en-US" dirty="0">
                <a:solidFill>
                  <a:schemeClr val="tx1">
                    <a:lumMod val="95000"/>
                    <a:lumOff val="5000"/>
                  </a:schemeClr>
                </a:solidFill>
                <a:latin typeface="黑体" pitchFamily="2" charset="-122"/>
                <a:ea typeface="黑体" pitchFamily="2" charset="-122"/>
                <a:sym typeface="Arial" charset="0"/>
              </a:rPr>
              <a:t>：高技术自主创新能力，重点产业核心竞争力和国防新型作战能力。</a:t>
            </a:r>
          </a:p>
          <a:p>
            <a:pPr marL="342479" algn="just" eaLnBrk="0" hangingPunct="0">
              <a:lnSpc>
                <a:spcPts val="3400"/>
              </a:lnSpc>
              <a:defRPr/>
            </a:pPr>
            <a:endParaRPr lang="en-US" altLang="zh-CN" dirty="0">
              <a:latin typeface="黑体" pitchFamily="2" charset="-122"/>
              <a:ea typeface="黑体" pitchFamily="2" charset="-122"/>
            </a:endParaRPr>
          </a:p>
          <a:p>
            <a:pPr marL="342479" indent="-342479" algn="just" eaLnBrk="0" hangingPunct="0">
              <a:lnSpc>
                <a:spcPts val="3400"/>
              </a:lnSpc>
              <a:defRPr/>
            </a:pPr>
            <a:endParaRPr lang="en-US" altLang="zh-CN" dirty="0">
              <a:solidFill>
                <a:srgbClr val="333399"/>
              </a:solidFill>
              <a:latin typeface="黑体" pitchFamily="2" charset="-122"/>
              <a:ea typeface="黑体" pitchFamily="2" charset="-122"/>
            </a:endParaRPr>
          </a:p>
          <a:p>
            <a:pPr marL="342479" indent="-342479" algn="just" eaLnBrk="0" hangingPunct="0">
              <a:lnSpc>
                <a:spcPts val="3400"/>
              </a:lnSpc>
              <a:defRPr/>
            </a:pPr>
            <a:r>
              <a:rPr lang="en-US" altLang="zh-CN" dirty="0">
                <a:solidFill>
                  <a:srgbClr val="333399"/>
                </a:solidFill>
                <a:latin typeface="黑体" pitchFamily="2" charset="-122"/>
                <a:ea typeface="黑体" pitchFamily="2" charset="-122"/>
              </a:rPr>
              <a:t>        </a:t>
            </a:r>
          </a:p>
          <a:p>
            <a:pPr marL="342479" indent="-342479" algn="just" eaLnBrk="0" hangingPunct="0">
              <a:lnSpc>
                <a:spcPts val="3400"/>
              </a:lnSpc>
              <a:defRPr/>
            </a:pPr>
            <a:r>
              <a:rPr lang="zh-CN" altLang="en-US" dirty="0">
                <a:solidFill>
                  <a:srgbClr val="333399"/>
                </a:solidFill>
                <a:latin typeface="黑体" pitchFamily="2" charset="-122"/>
                <a:ea typeface="黑体" pitchFamily="2" charset="-122"/>
              </a:rPr>
              <a:t> </a:t>
            </a:r>
            <a:br>
              <a:rPr lang="zh-CN" altLang="en-US" dirty="0">
                <a:solidFill>
                  <a:srgbClr val="333399"/>
                </a:solidFill>
                <a:latin typeface="黑体" pitchFamily="2" charset="-122"/>
                <a:ea typeface="黑体" pitchFamily="2" charset="-122"/>
              </a:rPr>
            </a:br>
            <a:endParaRPr lang="en-US" altLang="zh-CN" dirty="0">
              <a:solidFill>
                <a:srgbClr val="333399"/>
              </a:solidFill>
              <a:latin typeface="黑体" pitchFamily="2" charset="-122"/>
              <a:ea typeface="黑体" pitchFamily="2" charset="-122"/>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19</a:t>
            </a:fld>
            <a:endParaRPr lang="en-US" altLang="zh-CN" dirty="0"/>
          </a:p>
        </p:txBody>
      </p:sp>
      <p:pic>
        <p:nvPicPr>
          <p:cNvPr id="5" name="Picture 7"/>
          <p:cNvPicPr>
            <a:picLocks noChangeAspect="1" noChangeArrowheads="1"/>
          </p:cNvPicPr>
          <p:nvPr/>
        </p:nvPicPr>
        <p:blipFill>
          <a:blip r:embed="rId2"/>
          <a:srcRect/>
          <a:stretch>
            <a:fillRect/>
          </a:stretch>
        </p:blipFill>
        <p:spPr bwMode="auto">
          <a:xfrm flipV="1">
            <a:off x="6350" y="1268313"/>
            <a:ext cx="9137650" cy="1444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2</a:t>
            </a:fld>
            <a:endParaRPr lang="en-US" altLang="zh-CN"/>
          </a:p>
        </p:txBody>
      </p:sp>
      <p:grpSp>
        <p:nvGrpSpPr>
          <p:cNvPr id="5" name="Group 5"/>
          <p:cNvGrpSpPr>
            <a:grpSpLocks/>
          </p:cNvGrpSpPr>
          <p:nvPr/>
        </p:nvGrpSpPr>
        <p:grpSpPr bwMode="auto">
          <a:xfrm>
            <a:off x="1187350" y="1988840"/>
            <a:ext cx="6933903" cy="863600"/>
            <a:chOff x="1703" y="0"/>
            <a:chExt cx="10920" cy="1361"/>
          </a:xfrm>
        </p:grpSpPr>
        <p:sp>
          <p:nvSpPr>
            <p:cNvPr id="6" name="矩形 22"/>
            <p:cNvSpPr>
              <a:spLocks noChangeArrowheads="1"/>
            </p:cNvSpPr>
            <p:nvPr/>
          </p:nvSpPr>
          <p:spPr bwMode="auto">
            <a:xfrm>
              <a:off x="1815" y="0"/>
              <a:ext cx="9868" cy="1361"/>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8" name="Rectangle 19"/>
            <p:cNvSpPr>
              <a:spLocks noChangeArrowheads="1"/>
            </p:cNvSpPr>
            <p:nvPr/>
          </p:nvSpPr>
          <p:spPr bwMode="auto">
            <a:xfrm>
              <a:off x="1703" y="113"/>
              <a:ext cx="10920" cy="111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eaLnBrk="0" hangingPunct="0">
                <a:buNone/>
              </a:pPr>
              <a:r>
                <a:rPr lang="zh-CN" altLang="en-US" sz="4000" b="1" dirty="0" smtClean="0">
                  <a:latin typeface="黑体" pitchFamily="2" charset="-122"/>
                  <a:ea typeface="黑体" pitchFamily="2" charset="-122"/>
                  <a:sym typeface="Arial" charset="0"/>
                </a:rPr>
                <a:t>“十二五”</a:t>
              </a:r>
              <a:r>
                <a:rPr lang="zh-CN" altLang="en-US" sz="4000" b="1" dirty="0">
                  <a:latin typeface="黑体" pitchFamily="2" charset="-122"/>
                  <a:ea typeface="黑体" pitchFamily="2" charset="-122"/>
                  <a:sym typeface="Arial" charset="0"/>
                </a:rPr>
                <a:t>科技</a:t>
              </a:r>
              <a:r>
                <a:rPr lang="zh-CN" altLang="en-US" sz="4000" b="1" dirty="0" smtClean="0">
                  <a:latin typeface="黑体" pitchFamily="2" charset="-122"/>
                  <a:ea typeface="黑体" pitchFamily="2" charset="-122"/>
                  <a:sym typeface="Arial" charset="0"/>
                </a:rPr>
                <a:t>发展</a:t>
              </a:r>
              <a:r>
                <a:rPr lang="zh-CN" altLang="en-US" sz="4000" dirty="0" smtClean="0">
                  <a:latin typeface="黑体" pitchFamily="2" charset="-122"/>
                  <a:ea typeface="黑体" pitchFamily="2" charset="-122"/>
                  <a:sym typeface="Arial" charset="0"/>
                </a:rPr>
                <a:t>总体思路</a:t>
              </a:r>
              <a:endParaRPr lang="zh-CN" altLang="en-US" sz="4000" dirty="0">
                <a:latin typeface="黑体" pitchFamily="2" charset="-122"/>
                <a:ea typeface="黑体" pitchFamily="2" charset="-122"/>
              </a:endParaRPr>
            </a:p>
          </p:txBody>
        </p:sp>
      </p:grpSp>
      <p:sp>
        <p:nvSpPr>
          <p:cNvPr id="13" name="Oval 24"/>
          <p:cNvSpPr>
            <a:spLocks noChangeArrowheads="1"/>
          </p:cNvSpPr>
          <p:nvPr/>
        </p:nvSpPr>
        <p:spPr bwMode="auto">
          <a:xfrm>
            <a:off x="1056903" y="3314519"/>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6" name="Oval 24"/>
          <p:cNvSpPr>
            <a:spLocks noChangeArrowheads="1"/>
          </p:cNvSpPr>
          <p:nvPr/>
        </p:nvSpPr>
        <p:spPr bwMode="auto">
          <a:xfrm>
            <a:off x="1056903" y="4274431"/>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8" name="矩形 23"/>
          <p:cNvSpPr>
            <a:spLocks noChangeArrowheads="1"/>
          </p:cNvSpPr>
          <p:nvPr/>
        </p:nvSpPr>
        <p:spPr bwMode="auto">
          <a:xfrm>
            <a:off x="1244863" y="2996952"/>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19" name="矩形 23"/>
          <p:cNvSpPr>
            <a:spLocks noChangeArrowheads="1"/>
          </p:cNvSpPr>
          <p:nvPr/>
        </p:nvSpPr>
        <p:spPr bwMode="auto">
          <a:xfrm>
            <a:off x="1244228" y="3956864"/>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21" name="Rectangle 21"/>
          <p:cNvSpPr>
            <a:spLocks noChangeArrowheads="1"/>
          </p:cNvSpPr>
          <p:nvPr/>
        </p:nvSpPr>
        <p:spPr bwMode="auto">
          <a:xfrm>
            <a:off x="1259632" y="3068563"/>
            <a:ext cx="6861475"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“十二五”科技计划体系</a:t>
            </a:r>
          </a:p>
        </p:txBody>
      </p:sp>
      <p:sp>
        <p:nvSpPr>
          <p:cNvPr id="22" name="Rectangle 21"/>
          <p:cNvSpPr>
            <a:spLocks noChangeArrowheads="1"/>
          </p:cNvSpPr>
          <p:nvPr/>
        </p:nvSpPr>
        <p:spPr bwMode="auto">
          <a:xfrm>
            <a:off x="1259632" y="4100880"/>
            <a:ext cx="7056784"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“十二五”科技计划管理重点</a:t>
            </a:r>
          </a:p>
        </p:txBody>
      </p:sp>
      <p:sp>
        <p:nvSpPr>
          <p:cNvPr id="37" name="Text Box 3"/>
          <p:cNvSpPr txBox="1">
            <a:spLocks noChangeArrowheads="1"/>
          </p:cNvSpPr>
          <p:nvPr/>
        </p:nvSpPr>
        <p:spPr bwMode="auto">
          <a:xfrm>
            <a:off x="3006501" y="357188"/>
            <a:ext cx="3941763" cy="1056443"/>
          </a:xfrm>
          <a:prstGeom prst="rect">
            <a:avLst/>
          </a:prstGeom>
          <a:noFill/>
          <a:ln w="12700" cap="sq">
            <a:noFill/>
            <a:miter lim="800000"/>
            <a:headEnd/>
            <a:tailEnd/>
          </a:ln>
          <a:effectLst/>
        </p:spPr>
        <p:txBody>
          <a:bodyPr>
            <a:spAutoFit/>
          </a:bodyPr>
          <a:lstStyle/>
          <a:p>
            <a:pPr eaLnBrk="0" hangingPunct="0">
              <a:lnSpc>
                <a:spcPct val="130000"/>
              </a:lnSpc>
              <a:spcBef>
                <a:spcPct val="0"/>
              </a:spcBef>
              <a:buClrTx/>
              <a:buSzTx/>
              <a:buFontTx/>
              <a:buNone/>
              <a:defRPr/>
            </a:pPr>
            <a:r>
              <a:rPr lang="zh-CN" altLang="en-US" sz="5400" dirty="0" smtClean="0">
                <a:solidFill>
                  <a:srgbClr val="FFFF66"/>
                </a:solidFill>
                <a:effectLst>
                  <a:outerShdw blurRad="38100" dist="38100" dir="2700000" algn="tl">
                    <a:srgbClr val="000000"/>
                  </a:outerShdw>
                </a:effectLst>
                <a:latin typeface="Times New Roman" pitchFamily="18" charset="0"/>
                <a:ea typeface="黑体" pitchFamily="2" charset="-122"/>
              </a:rPr>
              <a:t>主要内容</a:t>
            </a:r>
            <a:endParaRPr lang="zh-CN" altLang="en-US" sz="5400" dirty="0">
              <a:solidFill>
                <a:srgbClr val="FFFF66"/>
              </a:solidFill>
              <a:effectLst>
                <a:outerShdw blurRad="38100" dist="38100" dir="2700000" algn="tl">
                  <a:srgbClr val="000000"/>
                </a:outerShdw>
              </a:effectLst>
              <a:latin typeface="Times New Roman" pitchFamily="18" charset="0"/>
              <a:ea typeface="黑体" pitchFamily="2" charset="-122"/>
            </a:endParaRPr>
          </a:p>
        </p:txBody>
      </p:sp>
      <p:sp>
        <p:nvSpPr>
          <p:cNvPr id="38" name="Oval 24"/>
          <p:cNvSpPr>
            <a:spLocks noChangeArrowheads="1"/>
          </p:cNvSpPr>
          <p:nvPr/>
        </p:nvSpPr>
        <p:spPr bwMode="auto">
          <a:xfrm>
            <a:off x="1043608" y="2310465"/>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1" name="Oval 24"/>
          <p:cNvSpPr>
            <a:spLocks noChangeArrowheads="1"/>
          </p:cNvSpPr>
          <p:nvPr/>
        </p:nvSpPr>
        <p:spPr bwMode="auto">
          <a:xfrm>
            <a:off x="1043608" y="5331105"/>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2" name="矩形 23"/>
          <p:cNvSpPr>
            <a:spLocks noChangeArrowheads="1"/>
          </p:cNvSpPr>
          <p:nvPr/>
        </p:nvSpPr>
        <p:spPr bwMode="auto">
          <a:xfrm>
            <a:off x="1230933" y="5013538"/>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43" name="Rectangle 21"/>
          <p:cNvSpPr>
            <a:spLocks noChangeArrowheads="1"/>
          </p:cNvSpPr>
          <p:nvPr/>
        </p:nvSpPr>
        <p:spPr bwMode="auto">
          <a:xfrm>
            <a:off x="1530732" y="5085546"/>
            <a:ext cx="6353636"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关于</a:t>
            </a:r>
            <a:r>
              <a:rPr lang="en-US" altLang="zh-CN" sz="4000" dirty="0">
                <a:latin typeface="黑体" pitchFamily="2" charset="-122"/>
                <a:ea typeface="黑体" pitchFamily="2" charset="-122"/>
              </a:rPr>
              <a:t>863</a:t>
            </a:r>
            <a:r>
              <a:rPr lang="zh-CN" altLang="en-US" sz="4000" dirty="0">
                <a:latin typeface="黑体" pitchFamily="2" charset="-122"/>
                <a:ea typeface="黑体" pitchFamily="2" charset="-122"/>
              </a:rPr>
              <a:t>、科技支撑计划</a:t>
            </a:r>
          </a:p>
        </p:txBody>
      </p:sp>
      <p:cxnSp>
        <p:nvCxnSpPr>
          <p:cNvPr id="44" name="直接连接符 43"/>
          <p:cNvCxnSpPr/>
          <p:nvPr/>
        </p:nvCxnSpPr>
        <p:spPr bwMode="auto">
          <a:xfrm>
            <a:off x="1360369" y="2852936"/>
            <a:ext cx="6660000" cy="0"/>
          </a:xfrm>
          <a:prstGeom prst="line">
            <a:avLst/>
          </a:prstGeom>
          <a:ln>
            <a:solidFill>
              <a:srgbClr val="FFFF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376065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95536" y="-193576"/>
            <a:ext cx="6624637" cy="1030288"/>
          </a:xfrm>
        </p:spPr>
        <p:txBody>
          <a:bodyPr/>
          <a:lstStyle/>
          <a:p>
            <a:pPr algn="l" eaLnBrk="1" hangingPunct="1"/>
            <a:r>
              <a:rPr kumimoji="1" lang="zh-CN" altLang="en-US" sz="3600" b="1" dirty="0" smtClean="0">
                <a:solidFill>
                  <a:srgbClr val="FFFF66"/>
                </a:solidFill>
                <a:latin typeface="Times New Roman" pitchFamily="18" charset="0"/>
                <a:ea typeface="黑体" pitchFamily="2" charset="-122"/>
              </a:rPr>
              <a:t>高技术研究发展计划（</a:t>
            </a:r>
            <a:r>
              <a:rPr kumimoji="1" lang="en-US" altLang="zh-CN" sz="3600" b="1" dirty="0" smtClean="0">
                <a:solidFill>
                  <a:srgbClr val="FFFF66"/>
                </a:solidFill>
                <a:latin typeface="Times New Roman" pitchFamily="18" charset="0"/>
                <a:ea typeface="黑体" pitchFamily="2" charset="-122"/>
              </a:rPr>
              <a:t>863</a:t>
            </a:r>
            <a:r>
              <a:rPr kumimoji="1" lang="zh-CN" altLang="en-US" sz="3600" b="1" dirty="0" smtClean="0">
                <a:solidFill>
                  <a:srgbClr val="FFFF66"/>
                </a:solidFill>
                <a:latin typeface="Times New Roman" pitchFamily="18" charset="0"/>
                <a:ea typeface="黑体" pitchFamily="2" charset="-122"/>
              </a:rPr>
              <a:t>计划）</a:t>
            </a:r>
          </a:p>
        </p:txBody>
      </p:sp>
      <p:sp>
        <p:nvSpPr>
          <p:cNvPr id="49155" name="Rectangle 4"/>
          <p:cNvSpPr>
            <a:spLocks noChangeArrowheads="1"/>
          </p:cNvSpPr>
          <p:nvPr/>
        </p:nvSpPr>
        <p:spPr bwMode="auto">
          <a:xfrm>
            <a:off x="107950" y="1530623"/>
            <a:ext cx="8759825" cy="2402433"/>
          </a:xfrm>
          <a:prstGeom prst="rect">
            <a:avLst/>
          </a:prstGeom>
          <a:noFill/>
          <a:ln w="9525">
            <a:noFill/>
            <a:miter lim="800000"/>
            <a:headEnd/>
            <a:tailEnd/>
          </a:ln>
        </p:spPr>
        <p:txBody>
          <a:bodyPr lIns="91429" tIns="45714" rIns="91429" bIns="45714"/>
          <a:lstStyle/>
          <a:p>
            <a:pPr marL="342479" eaLnBrk="0" hangingPunct="0">
              <a:lnSpc>
                <a:spcPts val="3400"/>
              </a:lnSpc>
              <a:buNone/>
              <a:defRPr/>
            </a:pPr>
            <a:r>
              <a:rPr lang="zh-CN" altLang="en-US" sz="2600" b="1" dirty="0">
                <a:solidFill>
                  <a:srgbClr val="FFFF66"/>
                </a:solidFill>
                <a:latin typeface="黑体" pitchFamily="2" charset="-122"/>
                <a:ea typeface="黑体" pitchFamily="2" charset="-122"/>
              </a:rPr>
              <a:t>项目分类：</a:t>
            </a:r>
            <a:r>
              <a:rPr lang="zh-CN" altLang="en-US" sz="2600" dirty="0">
                <a:solidFill>
                  <a:srgbClr val="FF0000"/>
                </a:solidFill>
                <a:latin typeface="黑体" pitchFamily="2" charset="-122"/>
                <a:ea typeface="黑体" pitchFamily="2" charset="-122"/>
              </a:rPr>
              <a:t>专题</a:t>
            </a:r>
            <a:r>
              <a:rPr lang="zh-CN" altLang="en-US" sz="2600" dirty="0">
                <a:latin typeface="黑体" pitchFamily="2" charset="-122"/>
                <a:ea typeface="黑体" pitchFamily="2" charset="-122"/>
              </a:rPr>
              <a:t>以前沿技术研究未导向，以提高原始性创新能力和获取自主知识产权为目标；</a:t>
            </a:r>
            <a:r>
              <a:rPr lang="zh-CN" altLang="en-US" sz="2600" dirty="0">
                <a:solidFill>
                  <a:srgbClr val="FF0000"/>
                </a:solidFill>
                <a:latin typeface="黑体" pitchFamily="2" charset="-122"/>
                <a:ea typeface="黑体" pitchFamily="2" charset="-122"/>
              </a:rPr>
              <a:t>项目</a:t>
            </a:r>
            <a:r>
              <a:rPr lang="zh-CN" altLang="en-US" sz="2600" dirty="0">
                <a:latin typeface="黑体" pitchFamily="2" charset="-122"/>
                <a:ea typeface="黑体" pitchFamily="2" charset="-122"/>
              </a:rPr>
              <a:t>以国家战略需求为导向，以提高集成创新能力和形成战略产品原型或技术系统为目标。项目分重大项目和重点项目。</a:t>
            </a:r>
            <a:r>
              <a:rPr lang="en-US" altLang="zh-CN" sz="2600" dirty="0">
                <a:latin typeface="黑体" pitchFamily="2" charset="-122"/>
                <a:ea typeface="黑体" pitchFamily="2" charset="-122"/>
              </a:rPr>
              <a:t> </a:t>
            </a:r>
          </a:p>
          <a:p>
            <a:pPr marL="342479" eaLnBrk="0" hangingPunct="0">
              <a:lnSpc>
                <a:spcPts val="3400"/>
              </a:lnSpc>
              <a:buNone/>
              <a:defRPr/>
            </a:pPr>
            <a:r>
              <a:rPr lang="zh-CN" altLang="en-US" sz="2600" b="1" dirty="0" smtClean="0">
                <a:solidFill>
                  <a:srgbClr val="FFFF66"/>
                </a:solidFill>
                <a:latin typeface="黑体" pitchFamily="2" charset="-122"/>
                <a:ea typeface="黑体" pitchFamily="2" charset="-122"/>
              </a:rPr>
              <a:t>领域</a:t>
            </a:r>
            <a:r>
              <a:rPr lang="zh-CN" altLang="en-US" sz="2600" b="1" dirty="0">
                <a:solidFill>
                  <a:srgbClr val="FFFF66"/>
                </a:solidFill>
                <a:latin typeface="黑体" pitchFamily="2" charset="-122"/>
                <a:ea typeface="黑体" pitchFamily="2" charset="-122"/>
              </a:rPr>
              <a:t>：</a:t>
            </a:r>
            <a:r>
              <a:rPr lang="zh-CN" altLang="en-US" sz="2600" dirty="0">
                <a:latin typeface="黑体" pitchFamily="2" charset="-122"/>
                <a:ea typeface="黑体" pitchFamily="2" charset="-122"/>
              </a:rPr>
              <a:t>共</a:t>
            </a:r>
            <a:r>
              <a:rPr lang="en-US" altLang="zh-CN" sz="2600" dirty="0">
                <a:latin typeface="黑体" pitchFamily="2" charset="-122"/>
                <a:ea typeface="黑体" pitchFamily="2" charset="-122"/>
              </a:rPr>
              <a:t>10</a:t>
            </a:r>
            <a:r>
              <a:rPr lang="zh-CN" altLang="en-US" sz="2600" dirty="0" smtClean="0">
                <a:latin typeface="黑体" pitchFamily="2" charset="-122"/>
                <a:ea typeface="黑体" pitchFamily="2" charset="-122"/>
              </a:rPr>
              <a:t>个</a:t>
            </a:r>
            <a:r>
              <a:rPr lang="en-US" altLang="zh-CN" sz="2600" dirty="0" smtClean="0">
                <a:solidFill>
                  <a:srgbClr val="333399"/>
                </a:solidFill>
                <a:latin typeface="黑体" pitchFamily="2" charset="-122"/>
                <a:ea typeface="黑体" pitchFamily="2" charset="-122"/>
              </a:rPr>
              <a:t>     </a:t>
            </a:r>
            <a:endParaRPr lang="en-US" altLang="zh-CN" sz="2600" dirty="0">
              <a:solidFill>
                <a:srgbClr val="333399"/>
              </a:solidFill>
              <a:latin typeface="黑体" pitchFamily="2" charset="-122"/>
              <a:ea typeface="黑体" pitchFamily="2" charset="-122"/>
            </a:endParaRPr>
          </a:p>
          <a:p>
            <a:pPr eaLnBrk="0" hangingPunct="0">
              <a:lnSpc>
                <a:spcPts val="3400"/>
              </a:lnSpc>
              <a:buNone/>
              <a:defRPr/>
            </a:pPr>
            <a:r>
              <a:rPr lang="zh-CN" altLang="en-US" sz="2600" dirty="0">
                <a:solidFill>
                  <a:srgbClr val="333399"/>
                </a:solidFill>
                <a:latin typeface="黑体" pitchFamily="2" charset="-122"/>
                <a:ea typeface="黑体" pitchFamily="2" charset="-122"/>
              </a:rPr>
              <a:t> </a:t>
            </a:r>
            <a:br>
              <a:rPr lang="zh-CN" altLang="en-US" sz="2600" dirty="0">
                <a:solidFill>
                  <a:srgbClr val="333399"/>
                </a:solidFill>
                <a:latin typeface="黑体" pitchFamily="2" charset="-122"/>
                <a:ea typeface="黑体" pitchFamily="2" charset="-122"/>
              </a:rPr>
            </a:br>
            <a:endParaRPr lang="en-US" altLang="zh-CN" sz="2600" dirty="0">
              <a:solidFill>
                <a:srgbClr val="333399"/>
              </a:solidFill>
              <a:latin typeface="黑体" pitchFamily="2" charset="-122"/>
              <a:ea typeface="黑体" pitchFamily="2" charset="-122"/>
            </a:endParaRPr>
          </a:p>
        </p:txBody>
      </p:sp>
      <p:pic>
        <p:nvPicPr>
          <p:cNvPr id="66564" name="Picture 7"/>
          <p:cNvPicPr>
            <a:picLocks noChangeAspect="1" noChangeArrowheads="1"/>
          </p:cNvPicPr>
          <p:nvPr/>
        </p:nvPicPr>
        <p:blipFill>
          <a:blip r:embed="rId2"/>
          <a:srcRect/>
          <a:stretch>
            <a:fillRect/>
          </a:stretch>
        </p:blipFill>
        <p:spPr bwMode="auto">
          <a:xfrm flipV="1">
            <a:off x="6350" y="980728"/>
            <a:ext cx="9137650" cy="144462"/>
          </a:xfrm>
          <a:prstGeom prst="rect">
            <a:avLst/>
          </a:prstGeom>
          <a:noFill/>
          <a:ln w="9525">
            <a:noFill/>
            <a:miter lim="800000"/>
            <a:headEnd/>
            <a:tailEnd/>
          </a:ln>
        </p:spPr>
      </p:pic>
      <p:sp>
        <p:nvSpPr>
          <p:cNvPr id="66567" name="Text Box 5"/>
          <p:cNvSpPr txBox="1">
            <a:spLocks noChangeArrowheads="1"/>
          </p:cNvSpPr>
          <p:nvPr/>
        </p:nvSpPr>
        <p:spPr bwMode="auto">
          <a:xfrm>
            <a:off x="1038225" y="3933056"/>
            <a:ext cx="7134175" cy="2685076"/>
          </a:xfrm>
          <a:prstGeom prst="rect">
            <a:avLst/>
          </a:prstGeom>
          <a:noFill/>
          <a:ln w="19050">
            <a:solidFill>
              <a:schemeClr val="accent1">
                <a:lumMod val="20000"/>
                <a:lumOff val="80000"/>
              </a:schemeClr>
            </a:solidFill>
            <a:headEnd/>
            <a:tailEnd/>
          </a:ln>
        </p:spPr>
        <p:style>
          <a:lnRef idx="2">
            <a:schemeClr val="accent5"/>
          </a:lnRef>
          <a:fillRef idx="1">
            <a:schemeClr val="lt1"/>
          </a:fillRef>
          <a:effectRef idx="0">
            <a:schemeClr val="accent5"/>
          </a:effectRef>
          <a:fontRef idx="minor">
            <a:schemeClr val="dk1"/>
          </a:fontRef>
        </p:style>
        <p:txBody>
          <a:bodyPr wrap="square" lIns="288000" tIns="72000" rIns="144000" bIns="72000">
            <a:spAutoFit/>
          </a:bodyPr>
          <a:lstStyle>
            <a:defPPr>
              <a:defRPr lang="zh-CN"/>
            </a:defPPr>
            <a:lvl1pPr defTabSz="987425">
              <a:lnSpc>
                <a:spcPts val="3500"/>
              </a:lnSpc>
              <a:buNone/>
              <a:defRPr>
                <a:latin typeface="+mn-lt"/>
                <a:ea typeface="黑体" pitchFamily="2"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n-US" altLang="zh-CN" sz="2400" dirty="0">
                <a:solidFill>
                  <a:schemeClr val="tx1"/>
                </a:solidFill>
              </a:rPr>
              <a:t>•</a:t>
            </a:r>
            <a:r>
              <a:rPr lang="zh-CN" altLang="en-US" sz="2400" dirty="0">
                <a:solidFill>
                  <a:schemeClr val="tx1"/>
                </a:solidFill>
              </a:rPr>
              <a:t> 信息技术       </a:t>
            </a:r>
            <a:r>
              <a:rPr lang="zh-CN" altLang="en-US" sz="2400" dirty="0" smtClean="0">
                <a:solidFill>
                  <a:schemeClr val="tx1"/>
                </a:solidFill>
              </a:rPr>
              <a:t>        </a:t>
            </a:r>
            <a:r>
              <a:rPr lang="en-US" altLang="zh-CN" sz="2400" dirty="0">
                <a:solidFill>
                  <a:schemeClr val="tx1"/>
                </a:solidFill>
              </a:rPr>
              <a:t>•</a:t>
            </a:r>
            <a:r>
              <a:rPr lang="zh-CN" altLang="en-US" sz="2400" dirty="0">
                <a:solidFill>
                  <a:schemeClr val="tx1"/>
                </a:solidFill>
              </a:rPr>
              <a:t> 新材料技术</a:t>
            </a:r>
          </a:p>
          <a:p>
            <a:r>
              <a:rPr lang="en-US" altLang="zh-CN" sz="2400" dirty="0">
                <a:solidFill>
                  <a:schemeClr val="tx1"/>
                </a:solidFill>
              </a:rPr>
              <a:t>•</a:t>
            </a:r>
            <a:r>
              <a:rPr lang="zh-CN" altLang="en-US" sz="2400" dirty="0">
                <a:solidFill>
                  <a:schemeClr val="tx1"/>
                </a:solidFill>
              </a:rPr>
              <a:t> 先进制造技术     </a:t>
            </a:r>
            <a:r>
              <a:rPr lang="zh-CN" altLang="en-US" sz="2400" dirty="0" smtClean="0">
                <a:solidFill>
                  <a:schemeClr val="tx1"/>
                </a:solidFill>
              </a:rPr>
              <a:t>   </a:t>
            </a:r>
            <a:r>
              <a:rPr lang="en-US" altLang="zh-CN" sz="2400" dirty="0" smtClean="0">
                <a:solidFill>
                  <a:schemeClr val="tx1"/>
                </a:solidFill>
              </a:rPr>
              <a:t>•</a:t>
            </a:r>
            <a:r>
              <a:rPr lang="zh-CN" altLang="en-US" sz="2400" dirty="0" smtClean="0">
                <a:solidFill>
                  <a:schemeClr val="tx1"/>
                </a:solidFill>
              </a:rPr>
              <a:t> </a:t>
            </a:r>
            <a:r>
              <a:rPr lang="zh-CN" altLang="en-US" sz="2400" dirty="0">
                <a:solidFill>
                  <a:schemeClr val="tx1"/>
                </a:solidFill>
              </a:rPr>
              <a:t>先进能源技术</a:t>
            </a:r>
          </a:p>
          <a:p>
            <a:r>
              <a:rPr lang="en-US" altLang="zh-CN" sz="2400" dirty="0">
                <a:solidFill>
                  <a:schemeClr val="tx1"/>
                </a:solidFill>
              </a:rPr>
              <a:t>•</a:t>
            </a:r>
            <a:r>
              <a:rPr lang="zh-CN" altLang="en-US" sz="2400" dirty="0">
                <a:solidFill>
                  <a:schemeClr val="tx1"/>
                </a:solidFill>
              </a:rPr>
              <a:t> 现代交通技术    </a:t>
            </a:r>
            <a:r>
              <a:rPr lang="zh-CN" altLang="en-US" sz="2400" dirty="0" smtClean="0">
                <a:solidFill>
                  <a:schemeClr val="tx1"/>
                </a:solidFill>
              </a:rPr>
              <a:t>    </a:t>
            </a:r>
            <a:r>
              <a:rPr lang="en-US" altLang="zh-CN" sz="2400" dirty="0">
                <a:solidFill>
                  <a:schemeClr val="tx1"/>
                </a:solidFill>
              </a:rPr>
              <a:t>•</a:t>
            </a:r>
            <a:r>
              <a:rPr lang="zh-CN" altLang="en-US" sz="2400" dirty="0">
                <a:solidFill>
                  <a:schemeClr val="tx1"/>
                </a:solidFill>
              </a:rPr>
              <a:t> 生物和医药技术</a:t>
            </a:r>
          </a:p>
          <a:p>
            <a:r>
              <a:rPr lang="en-US" altLang="zh-CN" sz="2400" dirty="0">
                <a:solidFill>
                  <a:schemeClr val="tx1"/>
                </a:solidFill>
              </a:rPr>
              <a:t>•</a:t>
            </a:r>
            <a:r>
              <a:rPr lang="zh-CN" altLang="en-US" sz="2400" dirty="0">
                <a:solidFill>
                  <a:schemeClr val="tx1"/>
                </a:solidFill>
              </a:rPr>
              <a:t> 资源环境技术   </a:t>
            </a:r>
            <a:r>
              <a:rPr lang="zh-CN" altLang="en-US" sz="2400" dirty="0" smtClean="0">
                <a:solidFill>
                  <a:schemeClr val="tx1"/>
                </a:solidFill>
              </a:rPr>
              <a:t>     </a:t>
            </a:r>
            <a:r>
              <a:rPr lang="en-US" altLang="zh-CN" sz="2400" dirty="0">
                <a:solidFill>
                  <a:schemeClr val="tx1"/>
                </a:solidFill>
              </a:rPr>
              <a:t>• </a:t>
            </a:r>
            <a:r>
              <a:rPr lang="zh-CN" altLang="en-US" sz="2400" dirty="0">
                <a:solidFill>
                  <a:schemeClr val="tx1"/>
                </a:solidFill>
              </a:rPr>
              <a:t>海洋技术</a:t>
            </a:r>
            <a:endParaRPr lang="zh-CN" altLang="en-US" sz="2400" dirty="0">
              <a:solidFill>
                <a:schemeClr val="tx1"/>
              </a:solidFill>
              <a:sym typeface="Arial" charset="0"/>
            </a:endParaRPr>
          </a:p>
          <a:p>
            <a:r>
              <a:rPr lang="en-US" altLang="zh-CN" sz="2400" dirty="0">
                <a:solidFill>
                  <a:schemeClr val="tx1"/>
                </a:solidFill>
              </a:rPr>
              <a:t>•</a:t>
            </a:r>
            <a:r>
              <a:rPr lang="zh-CN" altLang="en-US" sz="2400" dirty="0">
                <a:solidFill>
                  <a:schemeClr val="tx1"/>
                </a:solidFill>
                <a:sym typeface="Arial" charset="0"/>
              </a:rPr>
              <a:t> 现代农业技术    </a:t>
            </a:r>
            <a:r>
              <a:rPr lang="zh-CN" altLang="en-US" sz="2400" dirty="0" smtClean="0">
                <a:solidFill>
                  <a:schemeClr val="tx1"/>
                </a:solidFill>
                <a:sym typeface="Arial" charset="0"/>
              </a:rPr>
              <a:t>    </a:t>
            </a:r>
            <a:r>
              <a:rPr lang="en-US" altLang="zh-CN" sz="2400" dirty="0">
                <a:solidFill>
                  <a:schemeClr val="tx1"/>
                </a:solidFill>
              </a:rPr>
              <a:t>•</a:t>
            </a:r>
            <a:r>
              <a:rPr lang="zh-CN" altLang="en-US" sz="2400" dirty="0">
                <a:solidFill>
                  <a:schemeClr val="tx1"/>
                </a:solidFill>
                <a:sym typeface="Arial" charset="0"/>
              </a:rPr>
              <a:t> 地球观测与导航技术</a:t>
            </a:r>
          </a:p>
        </p:txBody>
      </p:sp>
      <p:sp>
        <p:nvSpPr>
          <p:cNvPr id="7"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20</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7643" y="44624"/>
            <a:ext cx="6624637" cy="1030287"/>
          </a:xfrm>
        </p:spPr>
        <p:txBody>
          <a:bodyPr/>
          <a:lstStyle/>
          <a:p>
            <a:pPr algn="l" eaLnBrk="1" hangingPunct="1"/>
            <a:r>
              <a:rPr kumimoji="1" lang="zh-CN" altLang="en-US" sz="3600" b="1" dirty="0" smtClean="0">
                <a:solidFill>
                  <a:srgbClr val="FFFF66"/>
                </a:solidFill>
                <a:latin typeface="Times New Roman" pitchFamily="18" charset="0"/>
                <a:ea typeface="黑体" pitchFamily="2" charset="-122"/>
              </a:rPr>
              <a:t>国家科技支撑计划</a:t>
            </a:r>
          </a:p>
        </p:txBody>
      </p:sp>
      <p:sp>
        <p:nvSpPr>
          <p:cNvPr id="68611" name="Rectangle 4"/>
          <p:cNvSpPr>
            <a:spLocks noChangeArrowheads="1"/>
          </p:cNvSpPr>
          <p:nvPr/>
        </p:nvSpPr>
        <p:spPr bwMode="auto">
          <a:xfrm>
            <a:off x="358775" y="2060475"/>
            <a:ext cx="8499505" cy="3960813"/>
          </a:xfrm>
          <a:prstGeom prst="rect">
            <a:avLst/>
          </a:prstGeom>
          <a:noFill/>
          <a:ln w="9525">
            <a:noFill/>
            <a:miter lim="800000"/>
            <a:headEnd/>
            <a:tailEnd/>
          </a:ln>
        </p:spPr>
        <p:txBody>
          <a:bodyPr lIns="91429" tIns="45714" rIns="91429" bIns="45714"/>
          <a:lstStyle/>
          <a:p>
            <a:pPr marL="341313" indent="-341313" eaLnBrk="0" hangingPunct="0">
              <a:lnSpc>
                <a:spcPts val="800"/>
              </a:lnSpc>
            </a:pPr>
            <a:r>
              <a:rPr lang="en-US" altLang="zh-CN" sz="900" dirty="0" smtClean="0">
                <a:latin typeface="黑体" pitchFamily="2" charset="-122"/>
                <a:ea typeface="黑体" pitchFamily="2" charset="-122"/>
              </a:rPr>
              <a:t>   </a:t>
            </a:r>
            <a:endParaRPr lang="en-US" altLang="zh-CN" sz="900" dirty="0">
              <a:latin typeface="黑体" pitchFamily="2" charset="-122"/>
              <a:ea typeface="黑体" pitchFamily="2" charset="-122"/>
            </a:endParaRPr>
          </a:p>
          <a:p>
            <a:pPr eaLnBrk="0" hangingPunct="0">
              <a:lnSpc>
                <a:spcPts val="4000"/>
              </a:lnSpc>
              <a:buNone/>
            </a:pPr>
            <a:r>
              <a:rPr lang="en-US" altLang="zh-CN" sz="3200" dirty="0">
                <a:solidFill>
                  <a:srgbClr val="FFFF66"/>
                </a:solidFill>
                <a:latin typeface="黑体" pitchFamily="2" charset="-122"/>
                <a:ea typeface="黑体" pitchFamily="2" charset="-122"/>
              </a:rPr>
              <a:t>  </a:t>
            </a:r>
            <a:r>
              <a:rPr lang="en-US" altLang="zh-CN" sz="3200" dirty="0" smtClean="0">
                <a:solidFill>
                  <a:srgbClr val="FFFF66"/>
                </a:solidFill>
                <a:latin typeface="黑体" pitchFamily="2" charset="-122"/>
                <a:ea typeface="黑体" pitchFamily="2" charset="-122"/>
              </a:rPr>
              <a:t> </a:t>
            </a:r>
            <a:r>
              <a:rPr lang="zh-CN" altLang="en-US" sz="3200" b="1" dirty="0" smtClean="0">
                <a:solidFill>
                  <a:srgbClr val="FFFF66"/>
                </a:solidFill>
                <a:latin typeface="黑体" pitchFamily="2" charset="-122"/>
                <a:ea typeface="黑体" pitchFamily="2" charset="-122"/>
              </a:rPr>
              <a:t>定位</a:t>
            </a:r>
            <a:r>
              <a:rPr lang="zh-CN" altLang="en-US" sz="3200" b="1" dirty="0">
                <a:solidFill>
                  <a:srgbClr val="FFFF66"/>
                </a:solidFill>
                <a:latin typeface="黑体" pitchFamily="2" charset="-122"/>
                <a:ea typeface="黑体" pitchFamily="2" charset="-122"/>
              </a:rPr>
              <a:t>：</a:t>
            </a:r>
            <a:r>
              <a:rPr lang="zh-CN" altLang="en-US" sz="3200" dirty="0">
                <a:latin typeface="黑体" pitchFamily="2" charset="-122"/>
                <a:ea typeface="黑体" pitchFamily="2" charset="-122"/>
              </a:rPr>
              <a:t>需求牵引，突出重点。突出企业技术创新的主体地位。统筹协调、联合推进。</a:t>
            </a:r>
            <a:endParaRPr lang="en-US" altLang="zh-CN" sz="3200" dirty="0">
              <a:latin typeface="黑体" pitchFamily="2" charset="-122"/>
              <a:ea typeface="黑体" pitchFamily="2" charset="-122"/>
            </a:endParaRPr>
          </a:p>
          <a:p>
            <a:pPr marL="341313" indent="-341313" eaLnBrk="0" hangingPunct="0">
              <a:lnSpc>
                <a:spcPts val="800"/>
              </a:lnSpc>
            </a:pPr>
            <a:r>
              <a:rPr lang="en-US" altLang="zh-CN" sz="900" dirty="0">
                <a:latin typeface="黑体" pitchFamily="2" charset="-122"/>
                <a:ea typeface="黑体" pitchFamily="2" charset="-122"/>
              </a:rPr>
              <a:t> </a:t>
            </a:r>
          </a:p>
          <a:p>
            <a:pPr eaLnBrk="0" hangingPunct="0">
              <a:lnSpc>
                <a:spcPts val="4000"/>
              </a:lnSpc>
              <a:buNone/>
            </a:pPr>
            <a:r>
              <a:rPr lang="en-US" altLang="zh-CN" sz="3200" dirty="0">
                <a:solidFill>
                  <a:srgbClr val="FFFF66"/>
                </a:solidFill>
                <a:latin typeface="Times New Roman" pitchFamily="18" charset="0"/>
              </a:rPr>
              <a:t>    </a:t>
            </a:r>
            <a:r>
              <a:rPr lang="en-US" altLang="zh-CN" sz="3200" dirty="0" smtClean="0">
                <a:solidFill>
                  <a:srgbClr val="FFFF66"/>
                </a:solidFill>
                <a:latin typeface="Times New Roman" pitchFamily="18" charset="0"/>
              </a:rPr>
              <a:t>  </a:t>
            </a:r>
            <a:r>
              <a:rPr lang="zh-CN" altLang="en-US" sz="3200" b="1" dirty="0" smtClean="0">
                <a:solidFill>
                  <a:srgbClr val="FFFF66"/>
                </a:solidFill>
                <a:latin typeface="黑体" pitchFamily="2" charset="-122"/>
                <a:ea typeface="黑体" pitchFamily="2" charset="-122"/>
              </a:rPr>
              <a:t>立项</a:t>
            </a:r>
            <a:r>
              <a:rPr lang="zh-CN" altLang="en-US" sz="3200" b="1" dirty="0">
                <a:solidFill>
                  <a:srgbClr val="FFFF66"/>
                </a:solidFill>
                <a:latin typeface="黑体" pitchFamily="2" charset="-122"/>
                <a:ea typeface="黑体" pitchFamily="2" charset="-122"/>
              </a:rPr>
              <a:t>原则：</a:t>
            </a:r>
            <a:r>
              <a:rPr lang="zh-CN" altLang="en-US" sz="3200" dirty="0">
                <a:latin typeface="黑体" pitchFamily="2" charset="-122"/>
                <a:ea typeface="黑体" pitchFamily="2" charset="-122"/>
              </a:rPr>
              <a:t>服务国家重大工程建设、重大装备开发以及引进消化吸收；重大公益和产业共性关键技术；目标明确，技术指标可考核；组织保障到位，产学研结合</a:t>
            </a:r>
            <a:r>
              <a:rPr lang="zh-CN" altLang="en-US" sz="3200" dirty="0" smtClean="0">
                <a:latin typeface="黑体" pitchFamily="2" charset="-122"/>
                <a:ea typeface="黑体" pitchFamily="2" charset="-122"/>
              </a:rPr>
              <a:t>。</a:t>
            </a:r>
            <a:r>
              <a:rPr lang="en-US" altLang="zh-CN" sz="3200" dirty="0" smtClean="0">
                <a:solidFill>
                  <a:srgbClr val="333399"/>
                </a:solidFill>
                <a:latin typeface="Times New Roman" pitchFamily="18" charset="0"/>
              </a:rPr>
              <a:t>     </a:t>
            </a:r>
            <a:r>
              <a:rPr lang="zh-CN" altLang="en-US" sz="3200" dirty="0" smtClean="0">
                <a:solidFill>
                  <a:srgbClr val="333399"/>
                </a:solidFill>
              </a:rPr>
              <a:t>  </a:t>
            </a:r>
            <a:endParaRPr lang="en-US" altLang="zh-CN" sz="3200" dirty="0">
              <a:solidFill>
                <a:srgbClr val="333399"/>
              </a:solidFill>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21</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67643" y="94456"/>
            <a:ext cx="6624637" cy="1030288"/>
          </a:xfrm>
        </p:spPr>
        <p:txBody>
          <a:bodyPr/>
          <a:lstStyle/>
          <a:p>
            <a:pPr algn="l" eaLnBrk="1" hangingPunct="1"/>
            <a:r>
              <a:rPr kumimoji="1" lang="zh-CN" altLang="en-US" sz="3600" b="1" dirty="0" smtClean="0">
                <a:solidFill>
                  <a:srgbClr val="FFFF66"/>
                </a:solidFill>
                <a:latin typeface="Times New Roman" pitchFamily="18" charset="0"/>
                <a:ea typeface="黑体" pitchFamily="2" charset="-122"/>
              </a:rPr>
              <a:t>国家科技支撑计划</a:t>
            </a:r>
          </a:p>
        </p:txBody>
      </p:sp>
      <p:sp>
        <p:nvSpPr>
          <p:cNvPr id="69636" name="Rectangle 4"/>
          <p:cNvSpPr>
            <a:spLocks noChangeArrowheads="1"/>
          </p:cNvSpPr>
          <p:nvPr/>
        </p:nvSpPr>
        <p:spPr bwMode="auto">
          <a:xfrm>
            <a:off x="-107950" y="1843732"/>
            <a:ext cx="8932863" cy="865188"/>
          </a:xfrm>
          <a:prstGeom prst="rect">
            <a:avLst/>
          </a:prstGeom>
          <a:noFill/>
          <a:ln w="9525">
            <a:noFill/>
            <a:miter lim="800000"/>
            <a:headEnd/>
            <a:tailEnd/>
          </a:ln>
        </p:spPr>
        <p:txBody>
          <a:bodyPr lIns="91429" tIns="45714" rIns="91429" bIns="45714"/>
          <a:lstStyle/>
          <a:p>
            <a:pPr eaLnBrk="0" hangingPunct="0">
              <a:lnSpc>
                <a:spcPts val="4000"/>
              </a:lnSpc>
              <a:buNone/>
            </a:pPr>
            <a:r>
              <a:rPr lang="zh-CN" altLang="en-US" sz="3000" b="1" dirty="0" smtClean="0">
                <a:solidFill>
                  <a:srgbClr val="FFFF66"/>
                </a:solidFill>
                <a:latin typeface="黑体" pitchFamily="2" charset="-122"/>
                <a:ea typeface="黑体" pitchFamily="2" charset="-122"/>
              </a:rPr>
              <a:t>   领域</a:t>
            </a:r>
            <a:r>
              <a:rPr lang="zh-CN" altLang="en-US" sz="3000" b="1" dirty="0">
                <a:solidFill>
                  <a:srgbClr val="FFFF66"/>
                </a:solidFill>
                <a:latin typeface="黑体" pitchFamily="2" charset="-122"/>
                <a:ea typeface="黑体" pitchFamily="2" charset="-122"/>
              </a:rPr>
              <a:t>：</a:t>
            </a:r>
            <a:r>
              <a:rPr lang="zh-CN" altLang="en-US" sz="3000" dirty="0">
                <a:latin typeface="黑体" pitchFamily="2" charset="-122"/>
                <a:ea typeface="黑体" pitchFamily="2" charset="-122"/>
              </a:rPr>
              <a:t>共</a:t>
            </a:r>
            <a:r>
              <a:rPr lang="en-US" altLang="zh-CN" sz="3000" dirty="0" smtClean="0">
                <a:latin typeface="黑体" pitchFamily="2" charset="-122"/>
                <a:ea typeface="黑体" pitchFamily="2" charset="-122"/>
              </a:rPr>
              <a:t>12</a:t>
            </a:r>
            <a:r>
              <a:rPr lang="zh-CN" altLang="en-US" sz="3000" dirty="0" smtClean="0">
                <a:latin typeface="黑体" pitchFamily="2" charset="-122"/>
                <a:ea typeface="黑体" pitchFamily="2" charset="-122"/>
              </a:rPr>
              <a:t>个</a:t>
            </a:r>
            <a:endParaRPr lang="en-US" altLang="zh-CN" sz="3000" dirty="0">
              <a:latin typeface="黑体" pitchFamily="2" charset="-122"/>
              <a:ea typeface="黑体" pitchFamily="2" charset="-122"/>
            </a:endParaRPr>
          </a:p>
          <a:p>
            <a:pPr eaLnBrk="0" hangingPunct="0">
              <a:lnSpc>
                <a:spcPts val="4000"/>
              </a:lnSpc>
              <a:buNone/>
            </a:pPr>
            <a:r>
              <a:rPr lang="en-US" altLang="zh-CN" sz="3000" dirty="0">
                <a:solidFill>
                  <a:srgbClr val="333399"/>
                </a:solidFill>
                <a:latin typeface="Times New Roman" pitchFamily="18" charset="0"/>
              </a:rPr>
              <a:t>     </a:t>
            </a:r>
          </a:p>
          <a:p>
            <a:pPr marL="341313" indent="-341313" eaLnBrk="0" hangingPunct="0">
              <a:lnSpc>
                <a:spcPts val="4000"/>
              </a:lnSpc>
            </a:pPr>
            <a:endParaRPr lang="en-US" altLang="zh-CN" sz="3000" dirty="0">
              <a:solidFill>
                <a:srgbClr val="333399"/>
              </a:solidFill>
              <a:latin typeface="Times New Roman" pitchFamily="18" charset="0"/>
            </a:endParaRPr>
          </a:p>
          <a:p>
            <a:pPr marL="341313" indent="-341313" eaLnBrk="0" hangingPunct="0">
              <a:lnSpc>
                <a:spcPts val="4000"/>
              </a:lnSpc>
            </a:pPr>
            <a:endParaRPr lang="en-US" altLang="zh-CN" sz="3000" dirty="0">
              <a:solidFill>
                <a:srgbClr val="333399"/>
              </a:solidFill>
              <a:latin typeface="Times New Roman" pitchFamily="18" charset="0"/>
            </a:endParaRPr>
          </a:p>
          <a:p>
            <a:pPr marL="341313" indent="-341313" eaLnBrk="0" hangingPunct="0">
              <a:lnSpc>
                <a:spcPts val="4000"/>
              </a:lnSpc>
            </a:pPr>
            <a:endParaRPr lang="en-US" altLang="zh-CN" sz="3000" dirty="0">
              <a:solidFill>
                <a:srgbClr val="333399"/>
              </a:solidFill>
              <a:latin typeface="Times New Roman" pitchFamily="18" charset="0"/>
            </a:endParaRPr>
          </a:p>
          <a:p>
            <a:pPr eaLnBrk="0" hangingPunct="0">
              <a:lnSpc>
                <a:spcPts val="4000"/>
              </a:lnSpc>
              <a:buNone/>
            </a:pPr>
            <a:r>
              <a:rPr lang="en-US" altLang="zh-CN" sz="3000" dirty="0">
                <a:solidFill>
                  <a:srgbClr val="333399"/>
                </a:solidFill>
                <a:latin typeface="Times New Roman" pitchFamily="18" charset="0"/>
              </a:rPr>
              <a:t>           </a:t>
            </a:r>
          </a:p>
          <a:p>
            <a:pPr eaLnBrk="0" hangingPunct="0">
              <a:lnSpc>
                <a:spcPts val="4000"/>
              </a:lnSpc>
              <a:buNone/>
            </a:pPr>
            <a:r>
              <a:rPr lang="zh-CN" altLang="en-US" sz="3000" dirty="0">
                <a:solidFill>
                  <a:srgbClr val="333399"/>
                </a:solidFill>
              </a:rPr>
              <a:t>  </a:t>
            </a:r>
            <a:endParaRPr lang="en-US" altLang="zh-CN" sz="3000" dirty="0">
              <a:solidFill>
                <a:srgbClr val="333399"/>
              </a:solidFill>
            </a:endParaRPr>
          </a:p>
        </p:txBody>
      </p:sp>
      <p:sp>
        <p:nvSpPr>
          <p:cNvPr id="69639" name="Text Box 5"/>
          <p:cNvSpPr txBox="1">
            <a:spLocks noChangeArrowheads="1"/>
          </p:cNvSpPr>
          <p:nvPr/>
        </p:nvSpPr>
        <p:spPr bwMode="auto">
          <a:xfrm>
            <a:off x="395536" y="2792730"/>
            <a:ext cx="8429377" cy="3300566"/>
          </a:xfrm>
          <a:prstGeom prst="rect">
            <a:avLst/>
          </a:prstGeom>
          <a:noFill/>
          <a:ln w="19050">
            <a:solidFill>
              <a:schemeClr val="accent1">
                <a:lumMod val="20000"/>
                <a:lumOff val="80000"/>
              </a:schemeClr>
            </a:solidFill>
            <a:miter lim="800000"/>
            <a:headEnd/>
            <a:tailEnd/>
          </a:ln>
        </p:spPr>
        <p:txBody>
          <a:bodyPr wrap="square" lIns="98723" tIns="49363" rIns="98723" bIns="49363">
            <a:spAutoFit/>
          </a:bodyPr>
          <a:lstStyle/>
          <a:p>
            <a:pPr defTabSz="987425">
              <a:lnSpc>
                <a:spcPts val="3600"/>
              </a:lnSpc>
              <a:buNone/>
            </a:pPr>
            <a:r>
              <a:rPr lang="en-US" altLang="zh-CN" dirty="0">
                <a:ea typeface="黑体" pitchFamily="2" charset="-122"/>
              </a:rPr>
              <a:t>•</a:t>
            </a:r>
            <a:r>
              <a:rPr lang="zh-CN" altLang="en-US" dirty="0" smtClean="0">
                <a:latin typeface="黑体" pitchFamily="2" charset="-122"/>
                <a:ea typeface="黑体" pitchFamily="2" charset="-122"/>
              </a:rPr>
              <a:t> </a:t>
            </a:r>
            <a:r>
              <a:rPr lang="zh-CN" altLang="en-US" dirty="0">
                <a:latin typeface="黑体" pitchFamily="2" charset="-122"/>
                <a:ea typeface="黑体" pitchFamily="2" charset="-122"/>
              </a:rPr>
              <a:t>能源领域        </a:t>
            </a:r>
            <a:r>
              <a:rPr lang="zh-CN" altLang="en-US" dirty="0" smtClean="0">
                <a:latin typeface="黑体" pitchFamily="2" charset="-122"/>
                <a:ea typeface="黑体" pitchFamily="2" charset="-122"/>
              </a:rPr>
              <a:t>   </a:t>
            </a:r>
            <a:r>
              <a:rPr lang="en-US" altLang="zh-CN" dirty="0">
                <a:ea typeface="黑体" pitchFamily="2" charset="-122"/>
              </a:rPr>
              <a:t>•</a:t>
            </a:r>
            <a:r>
              <a:rPr lang="zh-CN" altLang="en-US" dirty="0">
                <a:latin typeface="黑体" pitchFamily="2" charset="-122"/>
                <a:ea typeface="黑体" pitchFamily="2" charset="-122"/>
              </a:rPr>
              <a:t> 资源领域</a:t>
            </a:r>
          </a:p>
          <a:p>
            <a:pPr defTabSz="987425">
              <a:lnSpc>
                <a:spcPts val="3600"/>
              </a:lnSpc>
              <a:buNone/>
            </a:pPr>
            <a:r>
              <a:rPr lang="en-US" altLang="zh-CN" dirty="0">
                <a:ea typeface="黑体" pitchFamily="2" charset="-122"/>
              </a:rPr>
              <a:t>•</a:t>
            </a:r>
            <a:r>
              <a:rPr lang="zh-CN" altLang="en-US" dirty="0" smtClean="0">
                <a:latin typeface="黑体" pitchFamily="2" charset="-122"/>
                <a:ea typeface="黑体" pitchFamily="2" charset="-122"/>
              </a:rPr>
              <a:t> </a:t>
            </a:r>
            <a:r>
              <a:rPr lang="zh-CN" altLang="en-US" dirty="0">
                <a:latin typeface="黑体" pitchFamily="2" charset="-122"/>
                <a:ea typeface="黑体" pitchFamily="2" charset="-122"/>
              </a:rPr>
              <a:t>环境领域        </a:t>
            </a:r>
            <a:r>
              <a:rPr lang="zh-CN" altLang="en-US" dirty="0" smtClean="0">
                <a:latin typeface="黑体" pitchFamily="2" charset="-122"/>
                <a:ea typeface="黑体" pitchFamily="2" charset="-122"/>
              </a:rPr>
              <a:t>   </a:t>
            </a:r>
            <a:r>
              <a:rPr lang="en-US" altLang="zh-CN" dirty="0">
                <a:ea typeface="黑体" pitchFamily="2" charset="-122"/>
              </a:rPr>
              <a:t>•</a:t>
            </a:r>
            <a:r>
              <a:rPr lang="zh-CN" altLang="en-US" dirty="0">
                <a:latin typeface="黑体" pitchFamily="2" charset="-122"/>
                <a:ea typeface="黑体" pitchFamily="2" charset="-122"/>
              </a:rPr>
              <a:t> 农业领域</a:t>
            </a:r>
          </a:p>
          <a:p>
            <a:pPr defTabSz="987425">
              <a:lnSpc>
                <a:spcPts val="3600"/>
              </a:lnSpc>
              <a:buNone/>
            </a:pPr>
            <a:r>
              <a:rPr lang="en-US" altLang="zh-CN" dirty="0">
                <a:ea typeface="黑体" pitchFamily="2" charset="-122"/>
              </a:rPr>
              <a:t>•</a:t>
            </a:r>
            <a:r>
              <a:rPr lang="zh-CN" altLang="en-US" dirty="0" smtClean="0">
                <a:latin typeface="黑体" pitchFamily="2" charset="-122"/>
                <a:ea typeface="黑体" pitchFamily="2" charset="-122"/>
              </a:rPr>
              <a:t> </a:t>
            </a:r>
            <a:r>
              <a:rPr lang="zh-CN" altLang="en-US" dirty="0">
                <a:latin typeface="黑体" pitchFamily="2" charset="-122"/>
                <a:ea typeface="黑体" pitchFamily="2" charset="-122"/>
              </a:rPr>
              <a:t>材料领域        </a:t>
            </a:r>
            <a:r>
              <a:rPr lang="zh-CN" altLang="en-US" dirty="0" smtClean="0">
                <a:latin typeface="黑体" pitchFamily="2" charset="-122"/>
                <a:ea typeface="黑体" pitchFamily="2" charset="-122"/>
              </a:rPr>
              <a:t>   </a:t>
            </a:r>
            <a:r>
              <a:rPr lang="en-US" altLang="zh-CN" dirty="0">
                <a:ea typeface="黑体" pitchFamily="2" charset="-122"/>
              </a:rPr>
              <a:t>•</a:t>
            </a:r>
            <a:r>
              <a:rPr lang="zh-CN" altLang="en-US" dirty="0">
                <a:latin typeface="黑体" pitchFamily="2" charset="-122"/>
                <a:ea typeface="黑体" pitchFamily="2" charset="-122"/>
              </a:rPr>
              <a:t> 制造业领域</a:t>
            </a:r>
          </a:p>
          <a:p>
            <a:pPr defTabSz="987425">
              <a:lnSpc>
                <a:spcPts val="3600"/>
              </a:lnSpc>
              <a:buNone/>
            </a:pPr>
            <a:r>
              <a:rPr lang="en-US" altLang="zh-CN" dirty="0">
                <a:ea typeface="黑体" pitchFamily="2" charset="-122"/>
              </a:rPr>
              <a:t>•</a:t>
            </a:r>
            <a:r>
              <a:rPr lang="zh-CN" altLang="en-US" dirty="0" smtClean="0">
                <a:latin typeface="黑体" pitchFamily="2" charset="-122"/>
                <a:ea typeface="黑体" pitchFamily="2" charset="-122"/>
              </a:rPr>
              <a:t> </a:t>
            </a:r>
            <a:r>
              <a:rPr lang="zh-CN" altLang="en-US" dirty="0">
                <a:latin typeface="黑体" pitchFamily="2" charset="-122"/>
                <a:ea typeface="黑体" pitchFamily="2" charset="-122"/>
              </a:rPr>
              <a:t>交通运输领域    </a:t>
            </a:r>
            <a:r>
              <a:rPr lang="zh-CN" altLang="en-US" dirty="0" smtClean="0">
                <a:latin typeface="黑体" pitchFamily="2" charset="-122"/>
                <a:ea typeface="黑体" pitchFamily="2" charset="-122"/>
              </a:rPr>
              <a:t>   </a:t>
            </a:r>
            <a:r>
              <a:rPr lang="en-US" altLang="zh-CN" dirty="0">
                <a:ea typeface="黑体" pitchFamily="2" charset="-122"/>
              </a:rPr>
              <a:t>• </a:t>
            </a:r>
            <a:r>
              <a:rPr lang="zh-CN" altLang="en-US" dirty="0">
                <a:latin typeface="黑体" pitchFamily="2" charset="-122"/>
                <a:ea typeface="黑体" pitchFamily="2" charset="-122"/>
                <a:sym typeface="Arial" charset="0"/>
              </a:rPr>
              <a:t>信息产业与现代服务业领域</a:t>
            </a:r>
          </a:p>
          <a:p>
            <a:pPr defTabSz="987425">
              <a:lnSpc>
                <a:spcPts val="3600"/>
              </a:lnSpc>
              <a:buNone/>
            </a:pPr>
            <a:r>
              <a:rPr lang="en-US" altLang="zh-CN" dirty="0">
                <a:ea typeface="黑体" pitchFamily="2" charset="-122"/>
              </a:rPr>
              <a:t>•</a:t>
            </a:r>
            <a:r>
              <a:rPr lang="zh-CN" altLang="en-US" dirty="0" smtClean="0">
                <a:latin typeface="黑体" pitchFamily="2" charset="-122"/>
                <a:ea typeface="黑体" pitchFamily="2" charset="-122"/>
                <a:sym typeface="Arial" charset="0"/>
              </a:rPr>
              <a:t> </a:t>
            </a:r>
            <a:r>
              <a:rPr lang="zh-CN" altLang="en-US" dirty="0">
                <a:latin typeface="黑体" pitchFamily="2" charset="-122"/>
                <a:ea typeface="黑体" pitchFamily="2" charset="-122"/>
                <a:sym typeface="Arial" charset="0"/>
              </a:rPr>
              <a:t>人口与健康领域  </a:t>
            </a:r>
            <a:r>
              <a:rPr lang="zh-CN" altLang="en-US" dirty="0" smtClean="0">
                <a:latin typeface="黑体" pitchFamily="2" charset="-122"/>
                <a:ea typeface="黑体" pitchFamily="2" charset="-122"/>
                <a:sym typeface="Arial" charset="0"/>
              </a:rPr>
              <a:t>   </a:t>
            </a:r>
            <a:r>
              <a:rPr lang="en-US" altLang="zh-CN" dirty="0">
                <a:ea typeface="黑体" pitchFamily="2" charset="-122"/>
              </a:rPr>
              <a:t>•</a:t>
            </a:r>
            <a:r>
              <a:rPr lang="zh-CN" altLang="en-US" dirty="0">
                <a:latin typeface="黑体" pitchFamily="2" charset="-122"/>
                <a:ea typeface="黑体" pitchFamily="2" charset="-122"/>
                <a:sym typeface="Arial" charset="0"/>
              </a:rPr>
              <a:t> 城镇化与城市发展领域</a:t>
            </a:r>
          </a:p>
          <a:p>
            <a:pPr defTabSz="987425">
              <a:lnSpc>
                <a:spcPts val="3600"/>
              </a:lnSpc>
              <a:buNone/>
            </a:pPr>
            <a:r>
              <a:rPr lang="en-US" altLang="zh-CN" dirty="0">
                <a:ea typeface="黑体" pitchFamily="2" charset="-122"/>
              </a:rPr>
              <a:t>•</a:t>
            </a:r>
            <a:r>
              <a:rPr lang="zh-CN" altLang="en-US" dirty="0" smtClean="0">
                <a:latin typeface="黑体" pitchFamily="2" charset="-122"/>
                <a:ea typeface="黑体" pitchFamily="2" charset="-122"/>
                <a:sym typeface="Arial" charset="0"/>
              </a:rPr>
              <a:t> </a:t>
            </a:r>
            <a:r>
              <a:rPr lang="zh-CN" altLang="en-US" dirty="0">
                <a:latin typeface="黑体" pitchFamily="2" charset="-122"/>
                <a:ea typeface="黑体" pitchFamily="2" charset="-122"/>
                <a:sym typeface="Arial" charset="0"/>
              </a:rPr>
              <a:t>公共安全及其他社会事业</a:t>
            </a:r>
            <a:r>
              <a:rPr lang="zh-CN" altLang="en-US" dirty="0" smtClean="0">
                <a:latin typeface="黑体" pitchFamily="2" charset="-122"/>
                <a:ea typeface="黑体" pitchFamily="2" charset="-122"/>
                <a:sym typeface="Arial" charset="0"/>
              </a:rPr>
              <a:t>领域    </a:t>
            </a:r>
            <a:r>
              <a:rPr lang="en-US" altLang="zh-CN" dirty="0" smtClean="0">
                <a:ea typeface="黑体" pitchFamily="2" charset="-122"/>
              </a:rPr>
              <a:t>•</a:t>
            </a:r>
            <a:r>
              <a:rPr lang="zh-CN" altLang="en-US" dirty="0" smtClean="0">
                <a:ea typeface="黑体" pitchFamily="2" charset="-122"/>
              </a:rPr>
              <a:t>村镇建设</a:t>
            </a:r>
            <a:endParaRPr lang="zh-CN" altLang="en-US" dirty="0">
              <a:latin typeface="黑体" pitchFamily="2" charset="-122"/>
              <a:ea typeface="黑体" pitchFamily="2" charset="-122"/>
              <a:sym typeface="Arial" charset="0"/>
            </a:endParaRPr>
          </a:p>
        </p:txBody>
      </p:sp>
      <p:sp>
        <p:nvSpPr>
          <p:cNvPr id="7"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22</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67643" y="94456"/>
            <a:ext cx="6624637" cy="1030288"/>
          </a:xfrm>
        </p:spPr>
        <p:txBody>
          <a:bodyPr/>
          <a:lstStyle/>
          <a:p>
            <a:pPr algn="l" eaLnBrk="1" hangingPunct="1"/>
            <a:r>
              <a:rPr lang="zh-CN" altLang="en-US" sz="3600" dirty="0" smtClean="0">
                <a:solidFill>
                  <a:srgbClr val="FFFF66"/>
                </a:solidFill>
                <a:latin typeface="Times New Roman" pitchFamily="18" charset="0"/>
                <a:ea typeface="黑体" pitchFamily="2" charset="-122"/>
              </a:rPr>
              <a:t>国际科技合作计划</a:t>
            </a:r>
            <a:endParaRPr kumimoji="1" lang="zh-CN" altLang="en-US" sz="3600" b="1" dirty="0" smtClean="0">
              <a:solidFill>
                <a:srgbClr val="FFFF66"/>
              </a:solidFill>
              <a:latin typeface="Times New Roman" pitchFamily="18" charset="0"/>
              <a:ea typeface="黑体" pitchFamily="2" charset="-122"/>
            </a:endParaRPr>
          </a:p>
        </p:txBody>
      </p:sp>
      <p:sp>
        <p:nvSpPr>
          <p:cNvPr id="69636" name="Rectangle 4"/>
          <p:cNvSpPr>
            <a:spLocks noChangeArrowheads="1"/>
          </p:cNvSpPr>
          <p:nvPr/>
        </p:nvSpPr>
        <p:spPr bwMode="auto">
          <a:xfrm>
            <a:off x="447675" y="1843732"/>
            <a:ext cx="8356600" cy="5185668"/>
          </a:xfrm>
          <a:prstGeom prst="rect">
            <a:avLst/>
          </a:prstGeom>
          <a:noFill/>
          <a:ln w="9525">
            <a:noFill/>
            <a:miter lim="800000"/>
            <a:headEnd/>
            <a:tailEnd/>
          </a:ln>
        </p:spPr>
        <p:txBody>
          <a:bodyPr lIns="91429" tIns="45714" rIns="91429" bIns="45714"/>
          <a:lstStyle/>
          <a:p>
            <a:pPr eaLnBrk="0" hangingPunct="0">
              <a:lnSpc>
                <a:spcPts val="4000"/>
              </a:lnSpc>
              <a:buNone/>
            </a:pPr>
            <a:r>
              <a:rPr lang="zh-CN" altLang="en-US" sz="3000" dirty="0" smtClean="0">
                <a:solidFill>
                  <a:srgbClr val="FFFF66"/>
                </a:solidFill>
                <a:latin typeface="黑体" pitchFamily="2" charset="-122"/>
                <a:ea typeface="黑体" pitchFamily="2" charset="-122"/>
              </a:rPr>
              <a:t>目标</a:t>
            </a:r>
            <a:r>
              <a:rPr lang="zh-CN" altLang="en-US" sz="3000" dirty="0">
                <a:solidFill>
                  <a:srgbClr val="FFFF66"/>
                </a:solidFill>
                <a:latin typeface="黑体" pitchFamily="2" charset="-122"/>
                <a:ea typeface="黑体" pitchFamily="2" charset="-122"/>
              </a:rPr>
              <a:t>任务</a:t>
            </a:r>
            <a:r>
              <a:rPr lang="zh-CN" altLang="zh-CN" sz="3000" dirty="0">
                <a:solidFill>
                  <a:srgbClr val="FFFF66"/>
                </a:solidFill>
                <a:latin typeface="黑体" pitchFamily="2" charset="-122"/>
                <a:ea typeface="黑体" pitchFamily="2" charset="-122"/>
              </a:rPr>
              <a:t>定位：</a:t>
            </a:r>
            <a:r>
              <a:rPr lang="zh-CN" altLang="zh-CN" sz="2600" dirty="0">
                <a:latin typeface="黑体" pitchFamily="2" charset="-122"/>
                <a:ea typeface="黑体" pitchFamily="2" charset="-122"/>
              </a:rPr>
              <a:t>推进开放环境下的自主</a:t>
            </a:r>
            <a:r>
              <a:rPr lang="zh-CN" altLang="zh-CN" sz="2600" dirty="0" smtClean="0">
                <a:latin typeface="黑体" pitchFamily="2" charset="-122"/>
                <a:ea typeface="黑体" pitchFamily="2" charset="-122"/>
              </a:rPr>
              <a:t>创新</a:t>
            </a:r>
            <a:r>
              <a:rPr lang="zh-CN" altLang="en-US" sz="2600" dirty="0" smtClean="0">
                <a:latin typeface="黑体" pitchFamily="2" charset="-122"/>
                <a:ea typeface="黑体" pitchFamily="2" charset="-122"/>
              </a:rPr>
              <a:t>；</a:t>
            </a:r>
            <a:r>
              <a:rPr lang="zh-CN" altLang="zh-CN" sz="2600" dirty="0" smtClean="0">
                <a:latin typeface="黑体" pitchFamily="2" charset="-122"/>
                <a:ea typeface="黑体" pitchFamily="2" charset="-122"/>
              </a:rPr>
              <a:t>利用</a:t>
            </a:r>
            <a:r>
              <a:rPr lang="zh-CN" altLang="zh-CN" sz="2600" dirty="0">
                <a:latin typeface="黑体" pitchFamily="2" charset="-122"/>
                <a:ea typeface="黑体" pitchFamily="2" charset="-122"/>
              </a:rPr>
              <a:t>全球科技</a:t>
            </a:r>
            <a:r>
              <a:rPr lang="zh-CN" altLang="zh-CN" sz="2600" dirty="0" smtClean="0">
                <a:latin typeface="黑体" pitchFamily="2" charset="-122"/>
                <a:ea typeface="黑体" pitchFamily="2" charset="-122"/>
              </a:rPr>
              <a:t>资源</a:t>
            </a:r>
            <a:r>
              <a:rPr lang="zh-CN" altLang="en-US" sz="2600" dirty="0" smtClean="0">
                <a:latin typeface="黑体" pitchFamily="2" charset="-122"/>
                <a:ea typeface="黑体" pitchFamily="2" charset="-122"/>
              </a:rPr>
              <a:t>提升</a:t>
            </a:r>
            <a:r>
              <a:rPr lang="zh-CN" altLang="zh-CN" sz="2600" dirty="0" smtClean="0">
                <a:latin typeface="黑体" pitchFamily="2" charset="-122"/>
                <a:ea typeface="黑体" pitchFamily="2" charset="-122"/>
              </a:rPr>
              <a:t>我国</a:t>
            </a:r>
            <a:r>
              <a:rPr lang="zh-CN" altLang="zh-CN" sz="2600" dirty="0">
                <a:latin typeface="黑体" pitchFamily="2" charset="-122"/>
                <a:ea typeface="黑体" pitchFamily="2" charset="-122"/>
              </a:rPr>
              <a:t>科技进步和国家</a:t>
            </a:r>
            <a:r>
              <a:rPr lang="zh-CN" altLang="zh-CN" sz="2600" dirty="0" smtClean="0">
                <a:latin typeface="黑体" pitchFamily="2" charset="-122"/>
                <a:ea typeface="黑体" pitchFamily="2" charset="-122"/>
              </a:rPr>
              <a:t>竞争力；</a:t>
            </a:r>
            <a:r>
              <a:rPr lang="zh-CN" altLang="zh-CN" sz="2600" dirty="0">
                <a:latin typeface="黑体" pitchFamily="2" charset="-122"/>
                <a:ea typeface="黑体" pitchFamily="2" charset="-122"/>
              </a:rPr>
              <a:t>服务对外开放和外交工作大局，在更大范围、更广领域、更高层次参与国际科技合作与交流，有效发挥科技合作在对外开放中的先导和带动</a:t>
            </a:r>
            <a:r>
              <a:rPr lang="zh-CN" altLang="zh-CN" sz="2600" dirty="0" smtClean="0">
                <a:latin typeface="黑体" pitchFamily="2" charset="-122"/>
                <a:ea typeface="黑体" pitchFamily="2" charset="-122"/>
              </a:rPr>
              <a:t>作用</a:t>
            </a:r>
            <a:r>
              <a:rPr lang="zh-CN" altLang="en-US" sz="2600" dirty="0" smtClean="0">
                <a:latin typeface="黑体" pitchFamily="2" charset="-122"/>
                <a:ea typeface="黑体" pitchFamily="2" charset="-122"/>
              </a:rPr>
              <a:t>；</a:t>
            </a:r>
            <a:endParaRPr lang="en-US" altLang="zh-CN" sz="2600" dirty="0" smtClean="0">
              <a:latin typeface="黑体" pitchFamily="2" charset="-122"/>
              <a:ea typeface="黑体" pitchFamily="2" charset="-122"/>
            </a:endParaRPr>
          </a:p>
          <a:p>
            <a:pPr eaLnBrk="0" hangingPunct="0">
              <a:lnSpc>
                <a:spcPts val="4000"/>
              </a:lnSpc>
              <a:buNone/>
            </a:pPr>
            <a:r>
              <a:rPr lang="zh-CN" altLang="en-US" dirty="0" smtClean="0">
                <a:solidFill>
                  <a:srgbClr val="FFFF00"/>
                </a:solidFill>
                <a:latin typeface="黑体" pitchFamily="2" charset="-122"/>
                <a:ea typeface="黑体" pitchFamily="2" charset="-122"/>
              </a:rPr>
              <a:t>组织管理原则：</a:t>
            </a:r>
            <a:endParaRPr lang="en-US" altLang="zh-CN" dirty="0" smtClean="0">
              <a:solidFill>
                <a:srgbClr val="FFFF00"/>
              </a:solidFill>
              <a:latin typeface="黑体" pitchFamily="2" charset="-122"/>
              <a:ea typeface="黑体" pitchFamily="2" charset="-122"/>
            </a:endParaRPr>
          </a:p>
          <a:p>
            <a:pPr>
              <a:buNone/>
            </a:pPr>
            <a:r>
              <a:rPr lang="en-US" altLang="zh-CN" dirty="0" smtClean="0"/>
              <a:t>    </a:t>
            </a:r>
            <a:r>
              <a:rPr lang="zh-CN" altLang="zh-CN" sz="2600" dirty="0" smtClean="0">
                <a:latin typeface="黑体" pitchFamily="2" charset="-122"/>
                <a:ea typeface="黑体" pitchFamily="2" charset="-122"/>
              </a:rPr>
              <a:t>—以</a:t>
            </a:r>
            <a:r>
              <a:rPr lang="zh-CN" altLang="zh-CN" sz="2600" dirty="0">
                <a:latin typeface="黑体" pitchFamily="2" charset="-122"/>
                <a:ea typeface="黑体" pitchFamily="2" charset="-122"/>
              </a:rPr>
              <a:t>我为主，突出合作；</a:t>
            </a:r>
            <a:r>
              <a:rPr lang="zh-CN" altLang="zh-CN" sz="2600" dirty="0" smtClean="0">
                <a:latin typeface="黑体" pitchFamily="2" charset="-122"/>
                <a:ea typeface="黑体" pitchFamily="2" charset="-122"/>
              </a:rPr>
              <a:t>—创新</a:t>
            </a:r>
            <a:r>
              <a:rPr lang="zh-CN" altLang="zh-CN" sz="2600" dirty="0">
                <a:latin typeface="黑体" pitchFamily="2" charset="-122"/>
                <a:ea typeface="黑体" pitchFamily="2" charset="-122"/>
              </a:rPr>
              <a:t>机制，特色鲜明；</a:t>
            </a:r>
          </a:p>
          <a:p>
            <a:pPr>
              <a:buNone/>
            </a:pPr>
            <a:r>
              <a:rPr lang="en-US" altLang="zh-CN" sz="2600" dirty="0" smtClean="0">
                <a:latin typeface="黑体" pitchFamily="2" charset="-122"/>
                <a:ea typeface="黑体" pitchFamily="2" charset="-122"/>
              </a:rPr>
              <a:t>  </a:t>
            </a:r>
            <a:r>
              <a:rPr lang="zh-CN" altLang="zh-CN" sz="2600" dirty="0" smtClean="0">
                <a:latin typeface="黑体" pitchFamily="2" charset="-122"/>
                <a:ea typeface="黑体" pitchFamily="2" charset="-122"/>
              </a:rPr>
              <a:t>—</a:t>
            </a:r>
            <a:r>
              <a:rPr lang="zh-CN" altLang="zh-CN" sz="2600" dirty="0">
                <a:latin typeface="黑体" pitchFamily="2" charset="-122"/>
                <a:ea typeface="黑体" pitchFamily="2" charset="-122"/>
              </a:rPr>
              <a:t>专家咨询，政府决策</a:t>
            </a:r>
            <a:r>
              <a:rPr lang="zh-CN" altLang="zh-CN" sz="2600" dirty="0" smtClean="0">
                <a:latin typeface="黑体" pitchFamily="2" charset="-122"/>
                <a:ea typeface="黑体" pitchFamily="2" charset="-122"/>
              </a:rPr>
              <a:t>；—</a:t>
            </a:r>
            <a:r>
              <a:rPr lang="zh-CN" altLang="zh-CN" sz="2600" dirty="0">
                <a:latin typeface="黑体" pitchFamily="2" charset="-122"/>
                <a:ea typeface="黑体" pitchFamily="2" charset="-122"/>
              </a:rPr>
              <a:t>分级问责，管理规范。</a:t>
            </a:r>
          </a:p>
          <a:p>
            <a:pPr eaLnBrk="0" hangingPunct="0">
              <a:lnSpc>
                <a:spcPts val="4000"/>
              </a:lnSpc>
              <a:buNone/>
            </a:pPr>
            <a:endParaRPr lang="en-US" altLang="zh-CN" sz="2600" dirty="0">
              <a:latin typeface="黑体" pitchFamily="2" charset="-122"/>
              <a:ea typeface="黑体" pitchFamily="2" charset="-122"/>
            </a:endParaRPr>
          </a:p>
          <a:p>
            <a:pPr eaLnBrk="0" hangingPunct="0">
              <a:lnSpc>
                <a:spcPts val="4000"/>
              </a:lnSpc>
              <a:buNone/>
            </a:pPr>
            <a:r>
              <a:rPr lang="en-US" altLang="zh-CN" sz="3000" dirty="0">
                <a:solidFill>
                  <a:srgbClr val="333399"/>
                </a:solidFill>
                <a:latin typeface="Times New Roman" pitchFamily="18" charset="0"/>
              </a:rPr>
              <a:t>     </a:t>
            </a:r>
          </a:p>
          <a:p>
            <a:pPr marL="341313" indent="-341313" eaLnBrk="0" hangingPunct="0">
              <a:lnSpc>
                <a:spcPts val="4000"/>
              </a:lnSpc>
            </a:pPr>
            <a:endParaRPr lang="en-US" altLang="zh-CN" sz="3000" dirty="0">
              <a:solidFill>
                <a:srgbClr val="333399"/>
              </a:solidFill>
              <a:latin typeface="Times New Roman" pitchFamily="18" charset="0"/>
            </a:endParaRPr>
          </a:p>
          <a:p>
            <a:pPr marL="341313" indent="-341313" eaLnBrk="0" hangingPunct="0">
              <a:lnSpc>
                <a:spcPts val="4000"/>
              </a:lnSpc>
            </a:pPr>
            <a:endParaRPr lang="en-US" altLang="zh-CN" sz="3000" dirty="0">
              <a:solidFill>
                <a:srgbClr val="333399"/>
              </a:solidFill>
              <a:latin typeface="Times New Roman" pitchFamily="18" charset="0"/>
            </a:endParaRPr>
          </a:p>
          <a:p>
            <a:pPr marL="341313" indent="-341313" eaLnBrk="0" hangingPunct="0">
              <a:lnSpc>
                <a:spcPts val="4000"/>
              </a:lnSpc>
            </a:pPr>
            <a:endParaRPr lang="en-US" altLang="zh-CN" sz="3000" dirty="0">
              <a:solidFill>
                <a:srgbClr val="333399"/>
              </a:solidFill>
              <a:latin typeface="Times New Roman" pitchFamily="18" charset="0"/>
            </a:endParaRPr>
          </a:p>
          <a:p>
            <a:pPr eaLnBrk="0" hangingPunct="0">
              <a:lnSpc>
                <a:spcPts val="4000"/>
              </a:lnSpc>
              <a:buNone/>
            </a:pPr>
            <a:r>
              <a:rPr lang="en-US" altLang="zh-CN" sz="3000" dirty="0">
                <a:solidFill>
                  <a:srgbClr val="333399"/>
                </a:solidFill>
                <a:latin typeface="Times New Roman" pitchFamily="18" charset="0"/>
              </a:rPr>
              <a:t>           </a:t>
            </a:r>
          </a:p>
          <a:p>
            <a:pPr eaLnBrk="0" hangingPunct="0">
              <a:lnSpc>
                <a:spcPts val="4000"/>
              </a:lnSpc>
              <a:buNone/>
            </a:pPr>
            <a:r>
              <a:rPr lang="zh-CN" altLang="en-US" sz="3000" dirty="0">
                <a:solidFill>
                  <a:srgbClr val="333399"/>
                </a:solidFill>
              </a:rPr>
              <a:t>  </a:t>
            </a:r>
            <a:endParaRPr lang="en-US" altLang="zh-CN" sz="3000" dirty="0">
              <a:solidFill>
                <a:srgbClr val="333399"/>
              </a:solidFill>
            </a:endParaRPr>
          </a:p>
        </p:txBody>
      </p:sp>
      <p:sp>
        <p:nvSpPr>
          <p:cNvPr id="7"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23</a:t>
            </a:fld>
            <a:endParaRPr lang="en-US" altLang="zh-CN" dirty="0"/>
          </a:p>
        </p:txBody>
      </p:sp>
    </p:spTree>
    <p:extLst>
      <p:ext uri="{BB962C8B-B14F-4D97-AF65-F5344CB8AC3E}">
        <p14:creationId xmlns:p14="http://schemas.microsoft.com/office/powerpoint/2010/main" xmlns="" val="29362360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57158" y="620688"/>
            <a:ext cx="8535987" cy="654364"/>
          </a:xfrm>
          <a:prstGeom prst="rect">
            <a:avLst/>
          </a:prstGeom>
          <a:noFill/>
          <a:ln w="9525">
            <a:noFill/>
            <a:miter lim="800000"/>
            <a:headEnd/>
            <a:tailEnd/>
          </a:ln>
        </p:spPr>
        <p:txBody>
          <a:bodyPr lIns="99396" tIns="49698" rIns="99396" bIns="49698">
            <a:spAutoFit/>
          </a:bodyPr>
          <a:lstStyle/>
          <a:p>
            <a:pPr defTabSz="984250">
              <a:spcBef>
                <a:spcPct val="30000"/>
              </a:spcBef>
              <a:buNone/>
            </a:pPr>
            <a:r>
              <a:rPr lang="zh-CN" altLang="en-US" sz="3600" b="1" dirty="0">
                <a:solidFill>
                  <a:srgbClr val="FFFF66"/>
                </a:solidFill>
                <a:latin typeface="黑体" pitchFamily="2" charset="-122"/>
                <a:ea typeface="黑体" pitchFamily="2" charset="-122"/>
              </a:rPr>
              <a:t>政策引导类计划</a:t>
            </a:r>
          </a:p>
        </p:txBody>
      </p:sp>
      <p:sp>
        <p:nvSpPr>
          <p:cNvPr id="70660" name="Text Box 6"/>
          <p:cNvSpPr txBox="1">
            <a:spLocks noChangeArrowheads="1"/>
          </p:cNvSpPr>
          <p:nvPr/>
        </p:nvSpPr>
        <p:spPr bwMode="auto">
          <a:xfrm>
            <a:off x="357158" y="1988840"/>
            <a:ext cx="8572500" cy="1717050"/>
          </a:xfrm>
          <a:prstGeom prst="rect">
            <a:avLst/>
          </a:prstGeom>
          <a:noFill/>
          <a:ln w="19050">
            <a:noFill/>
            <a:miter lim="800000"/>
            <a:headEnd/>
            <a:tailEnd/>
          </a:ln>
        </p:spPr>
        <p:txBody>
          <a:bodyPr wrap="square" lIns="91407" tIns="118702" rIns="91407" bIns="118702">
            <a:spAutoFit/>
          </a:bodyPr>
          <a:lstStyle/>
          <a:p>
            <a:pPr>
              <a:buNone/>
            </a:pPr>
            <a:r>
              <a:rPr lang="zh-CN" altLang="en-US" sz="3200" dirty="0">
                <a:solidFill>
                  <a:srgbClr val="FFFF66"/>
                </a:solidFill>
                <a:ea typeface="黑体" pitchFamily="2" charset="-122"/>
              </a:rPr>
              <a:t>定位：</a:t>
            </a:r>
            <a:r>
              <a:rPr lang="zh-CN" altLang="en-US" sz="3200" dirty="0">
                <a:ea typeface="黑体" pitchFamily="2" charset="-122"/>
              </a:rPr>
              <a:t>重点聚焦国家战略需求，通过政府引导、政策保障、开拓市场等方式，直接支持科技成果转化及产业化。</a:t>
            </a:r>
          </a:p>
        </p:txBody>
      </p:sp>
      <p:sp>
        <p:nvSpPr>
          <p:cNvPr id="70661" name="Text Box 8"/>
          <p:cNvSpPr txBox="1">
            <a:spLocks noChangeArrowheads="1"/>
          </p:cNvSpPr>
          <p:nvPr/>
        </p:nvSpPr>
        <p:spPr bwMode="auto">
          <a:xfrm>
            <a:off x="1006637" y="3970252"/>
            <a:ext cx="8171477" cy="2339068"/>
          </a:xfrm>
          <a:prstGeom prst="rect">
            <a:avLst/>
          </a:prstGeom>
          <a:noFill/>
          <a:ln w="9525">
            <a:noFill/>
            <a:miter lim="800000"/>
            <a:headEnd/>
            <a:tailEnd/>
          </a:ln>
        </p:spPr>
        <p:txBody>
          <a:bodyPr wrap="square" lIns="91407" tIns="45703" rIns="91407" bIns="45703">
            <a:spAutoFit/>
          </a:bodyPr>
          <a:lstStyle/>
          <a:p>
            <a:pPr>
              <a:lnSpc>
                <a:spcPct val="90000"/>
              </a:lnSpc>
              <a:spcBef>
                <a:spcPts val="600"/>
              </a:spcBef>
              <a:buNone/>
            </a:pPr>
            <a:r>
              <a:rPr lang="en-US" altLang="zh-CN" b="0" dirty="0">
                <a:latin typeface="华文新魏" pitchFamily="2" charset="-122"/>
                <a:ea typeface="华文新魏" pitchFamily="2" charset="-122"/>
              </a:rPr>
              <a:t>——</a:t>
            </a:r>
            <a:r>
              <a:rPr lang="zh-CN" altLang="en-US" b="0" dirty="0" smtClean="0">
                <a:ea typeface="黑体" pitchFamily="2" charset="-122"/>
              </a:rPr>
              <a:t> 星火计划</a:t>
            </a:r>
            <a:endParaRPr lang="zh-CN" altLang="en-US" b="0" dirty="0">
              <a:ea typeface="黑体" pitchFamily="2" charset="-122"/>
            </a:endParaRPr>
          </a:p>
          <a:p>
            <a:pPr>
              <a:lnSpc>
                <a:spcPct val="90000"/>
              </a:lnSpc>
              <a:spcBef>
                <a:spcPts val="600"/>
              </a:spcBef>
              <a:buNone/>
            </a:pPr>
            <a:r>
              <a:rPr lang="en-US" altLang="zh-CN" b="0" dirty="0">
                <a:latin typeface="华文新魏" pitchFamily="2" charset="-122"/>
                <a:ea typeface="华文新魏" pitchFamily="2" charset="-122"/>
              </a:rPr>
              <a:t>——</a:t>
            </a:r>
            <a:r>
              <a:rPr lang="en-US" altLang="zh-CN" b="0" dirty="0" smtClean="0">
                <a:ea typeface="黑体" pitchFamily="2" charset="-122"/>
              </a:rPr>
              <a:t> </a:t>
            </a:r>
            <a:r>
              <a:rPr lang="zh-CN" altLang="en-US" b="0" dirty="0" smtClean="0">
                <a:ea typeface="黑体" pitchFamily="2" charset="-122"/>
              </a:rPr>
              <a:t>火炬计划</a:t>
            </a:r>
            <a:endParaRPr lang="zh-CN" altLang="en-US" b="0" dirty="0">
              <a:ea typeface="黑体" pitchFamily="2" charset="-122"/>
            </a:endParaRPr>
          </a:p>
          <a:p>
            <a:pPr>
              <a:lnSpc>
                <a:spcPct val="90000"/>
              </a:lnSpc>
              <a:spcBef>
                <a:spcPts val="600"/>
              </a:spcBef>
              <a:buNone/>
            </a:pPr>
            <a:r>
              <a:rPr lang="en-US" altLang="zh-CN" b="0" dirty="0">
                <a:latin typeface="华文新魏" pitchFamily="2" charset="-122"/>
                <a:ea typeface="华文新魏" pitchFamily="2" charset="-122"/>
              </a:rPr>
              <a:t>——</a:t>
            </a:r>
            <a:r>
              <a:rPr lang="zh-CN" altLang="en-US" b="0" dirty="0" smtClean="0">
                <a:ea typeface="黑体" pitchFamily="2" charset="-122"/>
              </a:rPr>
              <a:t> </a:t>
            </a:r>
            <a:r>
              <a:rPr lang="zh-CN" altLang="en-US" b="0" dirty="0">
                <a:ea typeface="黑体" pitchFamily="2" charset="-122"/>
              </a:rPr>
              <a:t>科技惠民</a:t>
            </a:r>
            <a:r>
              <a:rPr lang="zh-CN" altLang="en-US" b="0" dirty="0" smtClean="0">
                <a:ea typeface="黑体" pitchFamily="2" charset="-122"/>
              </a:rPr>
              <a:t>计划（正在协商）</a:t>
            </a:r>
            <a:endParaRPr lang="zh-CN" altLang="en-US" b="0" dirty="0">
              <a:ea typeface="黑体" pitchFamily="2" charset="-122"/>
            </a:endParaRPr>
          </a:p>
          <a:p>
            <a:pPr>
              <a:lnSpc>
                <a:spcPct val="90000"/>
              </a:lnSpc>
              <a:spcBef>
                <a:spcPts val="600"/>
              </a:spcBef>
              <a:buNone/>
            </a:pPr>
            <a:r>
              <a:rPr lang="en-US" altLang="zh-CN" b="0" dirty="0">
                <a:latin typeface="华文新魏" pitchFamily="2" charset="-122"/>
                <a:ea typeface="华文新魏" pitchFamily="2" charset="-122"/>
              </a:rPr>
              <a:t>——</a:t>
            </a:r>
            <a:r>
              <a:rPr lang="zh-CN" altLang="en-US" b="0" dirty="0" smtClean="0">
                <a:ea typeface="黑体" pitchFamily="2" charset="-122"/>
              </a:rPr>
              <a:t> </a:t>
            </a:r>
            <a:r>
              <a:rPr lang="zh-CN" altLang="en-US" b="0" dirty="0">
                <a:ea typeface="黑体" pitchFamily="2" charset="-122"/>
              </a:rPr>
              <a:t>重点新产品</a:t>
            </a:r>
            <a:r>
              <a:rPr lang="zh-CN" altLang="en-US" b="0" dirty="0" smtClean="0">
                <a:ea typeface="黑体" pitchFamily="2" charset="-122"/>
              </a:rPr>
              <a:t>计划</a:t>
            </a:r>
            <a:endParaRPr lang="en-US" altLang="zh-CN" b="0" dirty="0">
              <a:ea typeface="黑体" pitchFamily="2" charset="-122"/>
            </a:endParaRPr>
          </a:p>
          <a:p>
            <a:pPr>
              <a:lnSpc>
                <a:spcPct val="90000"/>
              </a:lnSpc>
              <a:spcBef>
                <a:spcPts val="600"/>
              </a:spcBef>
              <a:buNone/>
            </a:pPr>
            <a:r>
              <a:rPr lang="en-US" altLang="zh-CN" b="0" dirty="0">
                <a:latin typeface="华文新魏" pitchFamily="2" charset="-122"/>
                <a:ea typeface="华文新魏" pitchFamily="2" charset="-122"/>
              </a:rPr>
              <a:t>——</a:t>
            </a:r>
            <a:r>
              <a:rPr lang="en-US" altLang="zh-CN" b="0" dirty="0" smtClean="0">
                <a:ea typeface="黑体" pitchFamily="2" charset="-122"/>
              </a:rPr>
              <a:t> </a:t>
            </a:r>
            <a:r>
              <a:rPr lang="zh-CN" altLang="en-US" b="0" dirty="0">
                <a:ea typeface="黑体" pitchFamily="2" charset="-122"/>
              </a:rPr>
              <a:t>国家软科学研究</a:t>
            </a:r>
            <a:r>
              <a:rPr lang="zh-CN" altLang="en-US" b="0" dirty="0" smtClean="0">
                <a:ea typeface="黑体" pitchFamily="2" charset="-122"/>
              </a:rPr>
              <a:t>计划</a:t>
            </a:r>
            <a:endParaRPr lang="zh-CN" altLang="en-US" b="0" dirty="0">
              <a:ea typeface="黑体" pitchFamily="2" charset="-122"/>
            </a:endParaRPr>
          </a:p>
        </p:txBody>
      </p:sp>
      <p:sp>
        <p:nvSpPr>
          <p:cNvPr id="5"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24</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94866" y="692696"/>
            <a:ext cx="2520950" cy="654364"/>
          </a:xfrm>
          <a:prstGeom prst="rect">
            <a:avLst/>
          </a:prstGeom>
          <a:noFill/>
          <a:ln w="9525">
            <a:noFill/>
            <a:miter lim="800000"/>
            <a:headEnd/>
            <a:tailEnd/>
          </a:ln>
        </p:spPr>
        <p:txBody>
          <a:bodyPr lIns="99396" tIns="49698" rIns="99396" bIns="49698">
            <a:spAutoFit/>
          </a:bodyPr>
          <a:lstStyle/>
          <a:p>
            <a:pPr defTabSz="984250">
              <a:spcBef>
                <a:spcPct val="30000"/>
              </a:spcBef>
              <a:buNone/>
            </a:pPr>
            <a:r>
              <a:rPr lang="zh-CN" altLang="en-US" sz="3600" b="1" dirty="0">
                <a:solidFill>
                  <a:srgbClr val="FFFF66"/>
                </a:solidFill>
                <a:latin typeface="黑体" pitchFamily="2" charset="-122"/>
                <a:ea typeface="黑体" pitchFamily="2" charset="-122"/>
              </a:rPr>
              <a:t>其他计划</a:t>
            </a:r>
          </a:p>
        </p:txBody>
      </p:sp>
      <p:sp>
        <p:nvSpPr>
          <p:cNvPr id="71685" name="Text Box 11"/>
          <p:cNvSpPr txBox="1">
            <a:spLocks noChangeArrowheads="1"/>
          </p:cNvSpPr>
          <p:nvPr/>
        </p:nvSpPr>
        <p:spPr bwMode="auto">
          <a:xfrm>
            <a:off x="722440" y="2852936"/>
            <a:ext cx="7488832" cy="2147092"/>
          </a:xfrm>
          <a:prstGeom prst="rect">
            <a:avLst/>
          </a:prstGeom>
          <a:noFill/>
          <a:ln w="9525">
            <a:noFill/>
            <a:miter lim="800000"/>
            <a:headEnd/>
            <a:tailEnd/>
          </a:ln>
        </p:spPr>
        <p:txBody>
          <a:bodyPr wrap="square" lIns="91407" tIns="45703" rIns="91407" bIns="45703">
            <a:spAutoFit/>
          </a:bodyPr>
          <a:lstStyle/>
          <a:p>
            <a:pPr marL="571500" indent="-571500">
              <a:lnSpc>
                <a:spcPts val="4600"/>
              </a:lnSpc>
              <a:spcBef>
                <a:spcPct val="30000"/>
              </a:spcBef>
              <a:buClr>
                <a:srgbClr val="FFFF00"/>
              </a:buClr>
            </a:pPr>
            <a:r>
              <a:rPr lang="zh-CN" altLang="en-US" sz="3600" b="1" dirty="0">
                <a:ea typeface="黑体" pitchFamily="2" charset="-122"/>
              </a:rPr>
              <a:t>科技型中小企业技术创新</a:t>
            </a:r>
            <a:r>
              <a:rPr lang="zh-CN" altLang="en-US" sz="3600" b="1" dirty="0" smtClean="0">
                <a:ea typeface="黑体" pitchFamily="2" charset="-122"/>
              </a:rPr>
              <a:t>基金</a:t>
            </a:r>
            <a:endParaRPr lang="en-US" altLang="zh-CN" sz="3600" dirty="0">
              <a:ea typeface="黑体" pitchFamily="2" charset="-122"/>
            </a:endParaRPr>
          </a:p>
          <a:p>
            <a:pPr marL="571500" indent="-571500">
              <a:lnSpc>
                <a:spcPts val="4600"/>
              </a:lnSpc>
              <a:spcBef>
                <a:spcPct val="30000"/>
              </a:spcBef>
              <a:buClr>
                <a:srgbClr val="FFFF00"/>
              </a:buClr>
            </a:pPr>
            <a:r>
              <a:rPr lang="zh-CN" altLang="en-US" sz="3600" b="1" dirty="0" smtClean="0">
                <a:ea typeface="黑体" pitchFamily="2" charset="-122"/>
              </a:rPr>
              <a:t>国家</a:t>
            </a:r>
            <a:r>
              <a:rPr lang="zh-CN" altLang="en-US" sz="3600" b="1" dirty="0">
                <a:ea typeface="黑体" pitchFamily="2" charset="-122"/>
              </a:rPr>
              <a:t>重大科学仪器设备开发</a:t>
            </a:r>
            <a:r>
              <a:rPr lang="zh-CN" altLang="en-US" sz="3600" b="1" dirty="0" smtClean="0">
                <a:ea typeface="黑体" pitchFamily="2" charset="-122"/>
              </a:rPr>
              <a:t>专项</a:t>
            </a:r>
            <a:endParaRPr lang="en-US" altLang="zh-CN" sz="3600" dirty="0">
              <a:ea typeface="黑体" pitchFamily="2" charset="-122"/>
            </a:endParaRPr>
          </a:p>
          <a:p>
            <a:pPr marL="571500" indent="-571500">
              <a:lnSpc>
                <a:spcPts val="4600"/>
              </a:lnSpc>
              <a:spcBef>
                <a:spcPct val="30000"/>
              </a:spcBef>
              <a:buClr>
                <a:srgbClr val="FFFF00"/>
              </a:buClr>
            </a:pPr>
            <a:r>
              <a:rPr lang="zh-CN" altLang="en-US" sz="3600" b="1" dirty="0" smtClean="0">
                <a:ea typeface="黑体" pitchFamily="2" charset="-122"/>
              </a:rPr>
              <a:t>农业</a:t>
            </a:r>
            <a:r>
              <a:rPr lang="zh-CN" altLang="en-US" sz="3600" b="1" dirty="0">
                <a:ea typeface="黑体" pitchFamily="2" charset="-122"/>
              </a:rPr>
              <a:t>科技成果转化</a:t>
            </a:r>
            <a:r>
              <a:rPr lang="zh-CN" altLang="en-US" sz="3600" b="1" dirty="0" smtClean="0">
                <a:ea typeface="黑体" pitchFamily="2" charset="-122"/>
              </a:rPr>
              <a:t>资金</a:t>
            </a:r>
            <a:endParaRPr lang="zh-CN" altLang="en-US" sz="3600" b="1" dirty="0">
              <a:ea typeface="黑体" pitchFamily="2" charset="-122"/>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25</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6575" y="3285009"/>
            <a:ext cx="8178800" cy="2808287"/>
          </a:xfrm>
          <a:prstGeom prst="rect">
            <a:avLst/>
          </a:prstGeom>
          <a:noFill/>
          <a:ln w="9525">
            <a:noFill/>
            <a:miter lim="800000"/>
            <a:headEnd/>
            <a:tailEnd/>
          </a:ln>
        </p:spPr>
        <p:txBody>
          <a:bodyPr lIns="98710" tIns="49355" rIns="98710" bIns="49355"/>
          <a:lstStyle/>
          <a:p>
            <a:pPr marL="365125" indent="-365125" eaLnBrk="0" hangingPunct="0">
              <a:spcBef>
                <a:spcPct val="20000"/>
              </a:spcBef>
              <a:buClr>
                <a:srgbClr val="FF3300"/>
              </a:buClr>
              <a:buSzPct val="100000"/>
            </a:pPr>
            <a:r>
              <a:rPr lang="en-US" altLang="zh-CN" sz="2400" dirty="0">
                <a:latin typeface="黑体" pitchFamily="2" charset="-122"/>
                <a:ea typeface="黑体" pitchFamily="2" charset="-122"/>
              </a:rPr>
              <a:t>——</a:t>
            </a:r>
            <a:r>
              <a:rPr lang="zh-CN" altLang="en-US" sz="2400" dirty="0">
                <a:latin typeface="黑体" pitchFamily="2" charset="-122"/>
                <a:ea typeface="黑体" pitchFamily="2" charset="-122"/>
              </a:rPr>
              <a:t>在相对优势领域设立</a:t>
            </a:r>
            <a:r>
              <a:rPr lang="en-US" altLang="zh-CN" sz="2400" dirty="0">
                <a:latin typeface="黑体" pitchFamily="2" charset="-122"/>
                <a:ea typeface="黑体" pitchFamily="2" charset="-122"/>
              </a:rPr>
              <a:t>100</a:t>
            </a:r>
            <a:r>
              <a:rPr lang="zh-CN" altLang="en-US" sz="2400" dirty="0">
                <a:latin typeface="黑体" pitchFamily="2" charset="-122"/>
                <a:ea typeface="黑体" pitchFamily="2" charset="-122"/>
              </a:rPr>
              <a:t>个科学家工作室；</a:t>
            </a:r>
          </a:p>
          <a:p>
            <a:pPr marL="365125" indent="-365125" eaLnBrk="0" hangingPunct="0">
              <a:spcBef>
                <a:spcPct val="20000"/>
              </a:spcBef>
              <a:buClr>
                <a:srgbClr val="FF3300"/>
              </a:buClr>
              <a:buSzPct val="100000"/>
            </a:pPr>
            <a:r>
              <a:rPr lang="en-US" altLang="zh-CN" sz="2400" dirty="0">
                <a:latin typeface="黑体" pitchFamily="2" charset="-122"/>
                <a:ea typeface="黑体" pitchFamily="2" charset="-122"/>
              </a:rPr>
              <a:t>——</a:t>
            </a:r>
            <a:r>
              <a:rPr lang="zh-CN" altLang="en-US" sz="2400" dirty="0">
                <a:latin typeface="黑体" pitchFamily="2" charset="-122"/>
                <a:ea typeface="黑体" pitchFamily="2" charset="-122"/>
              </a:rPr>
              <a:t>每年重点支持培养一批有潜力的中青年科技创新领军人才；</a:t>
            </a:r>
          </a:p>
          <a:p>
            <a:pPr marL="365125" indent="-365125" eaLnBrk="0" hangingPunct="0">
              <a:spcBef>
                <a:spcPct val="20000"/>
              </a:spcBef>
              <a:buClr>
                <a:srgbClr val="FF3300"/>
              </a:buClr>
              <a:buSzPct val="100000"/>
            </a:pPr>
            <a:r>
              <a:rPr lang="en-US" altLang="zh-CN" sz="2400" dirty="0">
                <a:latin typeface="黑体" pitchFamily="2" charset="-122"/>
                <a:ea typeface="黑体" pitchFamily="2" charset="-122"/>
              </a:rPr>
              <a:t>——</a:t>
            </a:r>
            <a:r>
              <a:rPr lang="zh-CN" altLang="en-US" sz="2400" dirty="0">
                <a:latin typeface="黑体" pitchFamily="2" charset="-122"/>
                <a:ea typeface="黑体" pitchFamily="2" charset="-122"/>
              </a:rPr>
              <a:t>每年重点扶持</a:t>
            </a:r>
            <a:r>
              <a:rPr lang="en-US" altLang="zh-CN" sz="2400" dirty="0">
                <a:latin typeface="黑体" pitchFamily="2" charset="-122"/>
                <a:ea typeface="黑体" pitchFamily="2" charset="-122"/>
              </a:rPr>
              <a:t>1000</a:t>
            </a:r>
            <a:r>
              <a:rPr lang="zh-CN" altLang="en-US" sz="2400" dirty="0">
                <a:latin typeface="黑体" pitchFamily="2" charset="-122"/>
                <a:ea typeface="黑体" pitchFamily="2" charset="-122"/>
              </a:rPr>
              <a:t>名科技创新创业人才；</a:t>
            </a:r>
          </a:p>
          <a:p>
            <a:pPr marL="365125" indent="-365125" eaLnBrk="0" hangingPunct="0">
              <a:spcBef>
                <a:spcPct val="20000"/>
              </a:spcBef>
              <a:buClr>
                <a:srgbClr val="FF3300"/>
              </a:buClr>
              <a:buSzPct val="100000"/>
            </a:pPr>
            <a:r>
              <a:rPr lang="en-US" altLang="zh-CN" sz="2400" dirty="0">
                <a:latin typeface="黑体" pitchFamily="2" charset="-122"/>
                <a:ea typeface="黑体" pitchFamily="2" charset="-122"/>
              </a:rPr>
              <a:t>——</a:t>
            </a:r>
            <a:r>
              <a:rPr lang="zh-CN" altLang="en-US" sz="2400" dirty="0">
                <a:latin typeface="黑体" pitchFamily="2" charset="-122"/>
                <a:ea typeface="黑体" pitchFamily="2" charset="-122"/>
              </a:rPr>
              <a:t>建设若干重点领域创新团队；</a:t>
            </a:r>
          </a:p>
          <a:p>
            <a:pPr marL="365125" indent="-365125" eaLnBrk="0" hangingPunct="0">
              <a:spcBef>
                <a:spcPct val="20000"/>
              </a:spcBef>
              <a:buClr>
                <a:srgbClr val="FF3300"/>
              </a:buClr>
              <a:buSzPct val="100000"/>
            </a:pPr>
            <a:r>
              <a:rPr lang="en-US" altLang="zh-CN" sz="2400" dirty="0">
                <a:latin typeface="黑体" pitchFamily="2" charset="-122"/>
                <a:ea typeface="黑体" pitchFamily="2" charset="-122"/>
              </a:rPr>
              <a:t>——</a:t>
            </a:r>
            <a:r>
              <a:rPr lang="zh-CN" altLang="en-US" sz="2400" dirty="0">
                <a:latin typeface="黑体" pitchFamily="2" charset="-122"/>
                <a:ea typeface="黑体" pitchFamily="2" charset="-122"/>
              </a:rPr>
              <a:t>建设</a:t>
            </a:r>
            <a:r>
              <a:rPr lang="en-US" altLang="zh-CN" sz="2400" dirty="0">
                <a:latin typeface="黑体" pitchFamily="2" charset="-122"/>
                <a:ea typeface="黑体" pitchFamily="2" charset="-122"/>
              </a:rPr>
              <a:t>300</a:t>
            </a:r>
            <a:r>
              <a:rPr lang="zh-CN" altLang="en-US" sz="2400" dirty="0">
                <a:latin typeface="黑体" pitchFamily="2" charset="-122"/>
                <a:ea typeface="黑体" pitchFamily="2" charset="-122"/>
              </a:rPr>
              <a:t>个创新人才培养示范基地；</a:t>
            </a:r>
          </a:p>
          <a:p>
            <a:pPr marL="365125" indent="-365125" eaLnBrk="0" hangingPunct="0">
              <a:spcBef>
                <a:spcPct val="20000"/>
              </a:spcBef>
              <a:buClr>
                <a:srgbClr val="FF3300"/>
              </a:buClr>
              <a:buSzPct val="100000"/>
            </a:pPr>
            <a:r>
              <a:rPr lang="en-US" altLang="zh-CN" sz="2400" dirty="0">
                <a:latin typeface="黑体" pitchFamily="2" charset="-122"/>
                <a:ea typeface="黑体" pitchFamily="2" charset="-122"/>
              </a:rPr>
              <a:t>——</a:t>
            </a:r>
            <a:r>
              <a:rPr lang="zh-CN" altLang="en-US" sz="2400" dirty="0">
                <a:latin typeface="黑体" pitchFamily="2" charset="-122"/>
                <a:ea typeface="黑体" pitchFamily="2" charset="-122"/>
              </a:rPr>
              <a:t>为战略专家和领军人才成长提供实践舞台。</a:t>
            </a:r>
          </a:p>
          <a:p>
            <a:pPr marL="365125" indent="-365125" eaLnBrk="0" hangingPunct="0">
              <a:spcBef>
                <a:spcPct val="20000"/>
              </a:spcBef>
              <a:buClr>
                <a:srgbClr val="FF3300"/>
              </a:buClr>
              <a:buSzPct val="100000"/>
            </a:pPr>
            <a:r>
              <a:rPr lang="zh-CN" altLang="en-US" sz="800" dirty="0">
                <a:latin typeface="黑体" pitchFamily="2" charset="-122"/>
                <a:ea typeface="黑体" pitchFamily="2" charset="-122"/>
              </a:rPr>
              <a:t> </a:t>
            </a:r>
          </a:p>
        </p:txBody>
      </p:sp>
      <p:sp>
        <p:nvSpPr>
          <p:cNvPr id="73731" name="Rectangle 3"/>
          <p:cNvSpPr>
            <a:spLocks noChangeArrowheads="1"/>
          </p:cNvSpPr>
          <p:nvPr/>
        </p:nvSpPr>
        <p:spPr bwMode="auto">
          <a:xfrm>
            <a:off x="428625" y="370892"/>
            <a:ext cx="8353425" cy="2482044"/>
          </a:xfrm>
          <a:prstGeom prst="rect">
            <a:avLst/>
          </a:prstGeom>
          <a:noFill/>
          <a:ln w="9525">
            <a:noFill/>
            <a:miter lim="800000"/>
            <a:headEnd/>
            <a:tailEnd/>
          </a:ln>
        </p:spPr>
        <p:txBody>
          <a:bodyPr lIns="99396" tIns="49698" rIns="99396" bIns="49698">
            <a:spAutoFit/>
          </a:bodyPr>
          <a:lstStyle/>
          <a:p>
            <a:pPr defTabSz="984250">
              <a:spcBef>
                <a:spcPct val="30000"/>
              </a:spcBef>
              <a:buNone/>
            </a:pPr>
            <a:r>
              <a:rPr lang="zh-CN" altLang="en-US" sz="3200" b="1" dirty="0">
                <a:solidFill>
                  <a:srgbClr val="FFFF00"/>
                </a:solidFill>
                <a:latin typeface="黑体" pitchFamily="2" charset="-122"/>
                <a:ea typeface="黑体" pitchFamily="2" charset="-122"/>
              </a:rPr>
              <a:t>创新人才推进</a:t>
            </a:r>
            <a:r>
              <a:rPr lang="zh-CN" altLang="en-US" sz="3200" b="1" dirty="0" smtClean="0">
                <a:solidFill>
                  <a:srgbClr val="FFFF00"/>
                </a:solidFill>
                <a:latin typeface="黑体" pitchFamily="2" charset="-122"/>
                <a:ea typeface="黑体" pitchFamily="2" charset="-122"/>
              </a:rPr>
              <a:t>计划</a:t>
            </a:r>
            <a:endParaRPr lang="en-US" altLang="zh-CN" sz="3200" b="1" dirty="0" smtClean="0">
              <a:solidFill>
                <a:srgbClr val="FFFF00"/>
              </a:solidFill>
              <a:latin typeface="黑体" pitchFamily="2" charset="-122"/>
              <a:ea typeface="黑体" pitchFamily="2" charset="-122"/>
            </a:endParaRPr>
          </a:p>
          <a:p>
            <a:pPr defTabSz="984250">
              <a:spcBef>
                <a:spcPct val="30000"/>
              </a:spcBef>
              <a:buNone/>
            </a:pPr>
            <a:endParaRPr lang="en-US" altLang="zh-CN" sz="800" b="1" dirty="0">
              <a:solidFill>
                <a:srgbClr val="FFFF00"/>
              </a:solidFill>
              <a:latin typeface="黑体" pitchFamily="2" charset="-122"/>
              <a:ea typeface="黑体" pitchFamily="2" charset="-122"/>
            </a:endParaRPr>
          </a:p>
          <a:p>
            <a:pPr lvl="2" defTabSz="984250">
              <a:lnSpc>
                <a:spcPts val="500"/>
              </a:lnSpc>
              <a:spcBef>
                <a:spcPct val="30000"/>
              </a:spcBef>
            </a:pPr>
            <a:endParaRPr lang="zh-CN" altLang="en-US" sz="1800" b="1" dirty="0">
              <a:solidFill>
                <a:srgbClr val="FF3300"/>
              </a:solidFill>
              <a:latin typeface="黑体" pitchFamily="2" charset="-122"/>
              <a:ea typeface="黑体" pitchFamily="2" charset="-122"/>
            </a:endParaRPr>
          </a:p>
          <a:p>
            <a:pPr defTabSz="984250">
              <a:spcBef>
                <a:spcPct val="30000"/>
              </a:spcBef>
              <a:buNone/>
            </a:pPr>
            <a:r>
              <a:rPr lang="zh-CN" altLang="en-US" sz="3600" b="1" dirty="0">
                <a:solidFill>
                  <a:srgbClr val="FF3300"/>
                </a:solidFill>
                <a:latin typeface="黑体" pitchFamily="2" charset="-122"/>
                <a:ea typeface="黑体" pitchFamily="2" charset="-122"/>
              </a:rPr>
              <a:t> </a:t>
            </a:r>
            <a:r>
              <a:rPr lang="zh-CN" altLang="en-US" sz="3200" b="1" dirty="0">
                <a:solidFill>
                  <a:srgbClr val="FF3300"/>
                </a:solidFill>
                <a:latin typeface="黑体" pitchFamily="2" charset="-122"/>
                <a:ea typeface="黑体" pitchFamily="2" charset="-122"/>
              </a:rPr>
              <a:t>  </a:t>
            </a:r>
            <a:r>
              <a:rPr lang="zh-CN" altLang="en-US" sz="3200" dirty="0">
                <a:solidFill>
                  <a:srgbClr val="FF3300"/>
                </a:solidFill>
                <a:latin typeface="黑体" pitchFamily="2" charset="-122"/>
                <a:ea typeface="黑体" pitchFamily="2" charset="-122"/>
              </a:rPr>
              <a:t> </a:t>
            </a:r>
            <a:r>
              <a:rPr lang="zh-CN" altLang="en-US" dirty="0">
                <a:latin typeface="黑体" pitchFamily="2" charset="-122"/>
                <a:ea typeface="黑体" pitchFamily="2" charset="-122"/>
              </a:rPr>
              <a:t>落实</a:t>
            </a:r>
            <a:r>
              <a:rPr lang="en-US" altLang="zh-CN" dirty="0">
                <a:latin typeface="黑体" pitchFamily="2" charset="-122"/>
                <a:ea typeface="黑体" pitchFamily="2" charset="-122"/>
              </a:rPr>
              <a:t>《</a:t>
            </a:r>
            <a:r>
              <a:rPr lang="zh-CN" altLang="en-US" dirty="0">
                <a:latin typeface="黑体" pitchFamily="2" charset="-122"/>
                <a:ea typeface="黑体" pitchFamily="2" charset="-122"/>
              </a:rPr>
              <a:t>人才规划纲要</a:t>
            </a:r>
            <a:r>
              <a:rPr lang="en-US" altLang="zh-CN" dirty="0">
                <a:latin typeface="黑体" pitchFamily="2" charset="-122"/>
                <a:ea typeface="黑体" pitchFamily="2" charset="-122"/>
              </a:rPr>
              <a:t>》</a:t>
            </a:r>
            <a:r>
              <a:rPr lang="zh-CN" altLang="en-US" dirty="0">
                <a:latin typeface="黑体" pitchFamily="2" charset="-122"/>
                <a:ea typeface="黑体" pitchFamily="2" charset="-122"/>
              </a:rPr>
              <a:t>，设立以人为支持对象的创新人才推进计划，培养和造就高层次创新型科技人才，加强项目、基地、人才资源的统筹规划。</a:t>
            </a:r>
          </a:p>
        </p:txBody>
      </p:sp>
      <p:pic>
        <p:nvPicPr>
          <p:cNvPr id="73732" name="Picture 7"/>
          <p:cNvPicPr>
            <a:picLocks noChangeAspect="1" noChangeArrowheads="1"/>
          </p:cNvPicPr>
          <p:nvPr/>
        </p:nvPicPr>
        <p:blipFill>
          <a:blip r:embed="rId2"/>
          <a:srcRect/>
          <a:stretch>
            <a:fillRect/>
          </a:stretch>
        </p:blipFill>
        <p:spPr bwMode="auto">
          <a:xfrm flipV="1">
            <a:off x="-31750" y="1052513"/>
            <a:ext cx="9137650" cy="144462"/>
          </a:xfrm>
          <a:prstGeom prst="rect">
            <a:avLst/>
          </a:prstGeom>
          <a:noFill/>
          <a:ln w="9525">
            <a:noFill/>
            <a:miter lim="800000"/>
            <a:headEnd/>
            <a:tailEnd/>
          </a:ln>
        </p:spPr>
      </p:pic>
      <p:sp>
        <p:nvSpPr>
          <p:cNvPr id="73733" name="Rectangle 6"/>
          <p:cNvSpPr>
            <a:spLocks noChangeArrowheads="1"/>
          </p:cNvSpPr>
          <p:nvPr/>
        </p:nvSpPr>
        <p:spPr bwMode="auto">
          <a:xfrm>
            <a:off x="500063" y="3193628"/>
            <a:ext cx="8281987" cy="3187700"/>
          </a:xfrm>
          <a:prstGeom prst="rect">
            <a:avLst/>
          </a:prstGeom>
          <a:noFill/>
          <a:ln w="28575">
            <a:solidFill>
              <a:srgbClr val="FF0000"/>
            </a:solidFill>
            <a:prstDash val="dashDot"/>
            <a:miter lim="800000"/>
            <a:headEnd/>
            <a:tailEnd/>
          </a:ln>
        </p:spPr>
        <p:txBody>
          <a:bodyPr lIns="91407" tIns="45703" rIns="91407" bIns="45703" anchor="ctr"/>
          <a:lstStyle/>
          <a:p>
            <a:endParaRPr lang="zh-CN" altLang="en-US"/>
          </a:p>
        </p:txBody>
      </p:sp>
      <p:sp>
        <p:nvSpPr>
          <p:cNvPr id="6"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26</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65138" y="620688"/>
            <a:ext cx="8678862" cy="654364"/>
          </a:xfrm>
          <a:prstGeom prst="rect">
            <a:avLst/>
          </a:prstGeom>
          <a:noFill/>
          <a:ln>
            <a:noFill/>
          </a:ln>
          <a:extLst/>
        </p:spPr>
        <p:txBody>
          <a:bodyPr wrap="square" lIns="99396" tIns="49698" rIns="99396" bIns="49698">
            <a:spAutoFit/>
          </a:bodyPr>
          <a:lstStyle/>
          <a:p>
            <a:pPr defTabSz="984250">
              <a:spcBef>
                <a:spcPct val="20000"/>
              </a:spcBef>
              <a:buNone/>
              <a:defRPr/>
            </a:pPr>
            <a:r>
              <a:rPr lang="zh-CN" altLang="en-US" sz="3600" b="1" dirty="0">
                <a:solidFill>
                  <a:srgbClr val="FFFF00"/>
                </a:solidFill>
                <a:latin typeface="黑体" pitchFamily="2" charset="-122"/>
                <a:ea typeface="黑体" pitchFamily="2" charset="-122"/>
              </a:rPr>
              <a:t>重大科技创新基地</a:t>
            </a:r>
            <a:r>
              <a:rPr lang="zh-CN" altLang="en-US" sz="3600" b="1" dirty="0" smtClean="0">
                <a:solidFill>
                  <a:srgbClr val="FFFF00"/>
                </a:solidFill>
                <a:latin typeface="黑体" pitchFamily="2" charset="-122"/>
                <a:ea typeface="黑体" pitchFamily="2" charset="-122"/>
              </a:rPr>
              <a:t>建设 </a:t>
            </a:r>
            <a:endParaRPr lang="zh-CN" altLang="en-US" sz="3600" dirty="0">
              <a:solidFill>
                <a:srgbClr val="FFFF00"/>
              </a:solidFill>
              <a:latin typeface="黑体" pitchFamily="2" charset="-122"/>
              <a:ea typeface="黑体" pitchFamily="2" charset="-122"/>
            </a:endParaRPr>
          </a:p>
        </p:txBody>
      </p:sp>
      <p:sp>
        <p:nvSpPr>
          <p:cNvPr id="74757" name="矩形 1"/>
          <p:cNvSpPr>
            <a:spLocks noChangeArrowheads="1"/>
          </p:cNvSpPr>
          <p:nvPr/>
        </p:nvSpPr>
        <p:spPr bwMode="auto">
          <a:xfrm>
            <a:off x="1187624" y="2708920"/>
            <a:ext cx="6948512" cy="2194447"/>
          </a:xfrm>
          <a:prstGeom prst="rect">
            <a:avLst/>
          </a:prstGeom>
          <a:noFill/>
          <a:ln w="9525">
            <a:noFill/>
            <a:miter lim="800000"/>
            <a:headEnd/>
            <a:tailEnd/>
          </a:ln>
        </p:spPr>
        <p:txBody>
          <a:bodyPr wrap="square" lIns="91407" tIns="45703" rIns="91407" bIns="45703">
            <a:spAutoFit/>
          </a:bodyPr>
          <a:lstStyle/>
          <a:p>
            <a:pPr marL="571500" indent="-571500">
              <a:lnSpc>
                <a:spcPts val="4600"/>
              </a:lnSpc>
              <a:spcBef>
                <a:spcPct val="30000"/>
              </a:spcBef>
              <a:buClr>
                <a:srgbClr val="FFFF00"/>
              </a:buClr>
            </a:pPr>
            <a:r>
              <a:rPr lang="zh-CN" altLang="en-US" sz="3600" dirty="0" smtClean="0">
                <a:ea typeface="黑体" pitchFamily="2" charset="-122"/>
              </a:rPr>
              <a:t>国家</a:t>
            </a:r>
            <a:r>
              <a:rPr lang="zh-CN" altLang="en-US" sz="3600" dirty="0">
                <a:ea typeface="黑体" pitchFamily="2" charset="-122"/>
              </a:rPr>
              <a:t>科技基础条件平台建设</a:t>
            </a:r>
            <a:endParaRPr lang="en-US" altLang="zh-CN" sz="3600" dirty="0">
              <a:ea typeface="黑体" pitchFamily="2" charset="-122"/>
            </a:endParaRPr>
          </a:p>
          <a:p>
            <a:pPr marL="571500" indent="-571500">
              <a:lnSpc>
                <a:spcPts val="4600"/>
              </a:lnSpc>
              <a:spcBef>
                <a:spcPct val="30000"/>
              </a:spcBef>
              <a:buClr>
                <a:srgbClr val="FFFF00"/>
              </a:buClr>
            </a:pPr>
            <a:r>
              <a:rPr lang="zh-CN" altLang="en-US" sz="3600" dirty="0" smtClean="0">
                <a:ea typeface="黑体" pitchFamily="2" charset="-122"/>
              </a:rPr>
              <a:t>国家</a:t>
            </a:r>
            <a:r>
              <a:rPr lang="zh-CN" altLang="en-US" sz="3600" dirty="0">
                <a:ea typeface="黑体" pitchFamily="2" charset="-122"/>
              </a:rPr>
              <a:t>工程技术研究中心</a:t>
            </a:r>
            <a:endParaRPr lang="en-US" altLang="zh-CN" sz="3600" dirty="0">
              <a:ea typeface="黑体" pitchFamily="2" charset="-122"/>
            </a:endParaRPr>
          </a:p>
          <a:p>
            <a:pPr marL="571500" indent="-571500">
              <a:lnSpc>
                <a:spcPts val="4600"/>
              </a:lnSpc>
              <a:spcBef>
                <a:spcPct val="30000"/>
              </a:spcBef>
              <a:buClr>
                <a:srgbClr val="FFFF00"/>
              </a:buClr>
            </a:pPr>
            <a:r>
              <a:rPr lang="zh-CN" altLang="en-US" sz="3600" dirty="0" smtClean="0">
                <a:ea typeface="黑体" pitchFamily="2" charset="-122"/>
              </a:rPr>
              <a:t>国家</a:t>
            </a:r>
            <a:r>
              <a:rPr lang="zh-CN" altLang="en-US" sz="3600" dirty="0">
                <a:ea typeface="黑体" pitchFamily="2" charset="-122"/>
              </a:rPr>
              <a:t>（重点）实验室建设</a:t>
            </a:r>
            <a:endParaRPr lang="en-US" altLang="zh-CN" sz="3600" dirty="0">
              <a:ea typeface="黑体" pitchFamily="2" charset="-122"/>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27</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28</a:t>
            </a:fld>
            <a:endParaRPr lang="en-US" altLang="zh-CN" dirty="0"/>
          </a:p>
        </p:txBody>
      </p:sp>
      <p:grpSp>
        <p:nvGrpSpPr>
          <p:cNvPr id="5" name="Group 5"/>
          <p:cNvGrpSpPr>
            <a:grpSpLocks/>
          </p:cNvGrpSpPr>
          <p:nvPr/>
        </p:nvGrpSpPr>
        <p:grpSpPr bwMode="auto">
          <a:xfrm>
            <a:off x="1187350" y="1988840"/>
            <a:ext cx="6933903" cy="863600"/>
            <a:chOff x="1703" y="0"/>
            <a:chExt cx="10920" cy="1361"/>
          </a:xfrm>
        </p:grpSpPr>
        <p:sp>
          <p:nvSpPr>
            <p:cNvPr id="6" name="矩形 22"/>
            <p:cNvSpPr>
              <a:spLocks noChangeArrowheads="1"/>
            </p:cNvSpPr>
            <p:nvPr/>
          </p:nvSpPr>
          <p:spPr bwMode="auto">
            <a:xfrm>
              <a:off x="1815" y="0"/>
              <a:ext cx="9868" cy="1361"/>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8" name="Rectangle 19"/>
            <p:cNvSpPr>
              <a:spLocks noChangeArrowheads="1"/>
            </p:cNvSpPr>
            <p:nvPr/>
          </p:nvSpPr>
          <p:spPr bwMode="auto">
            <a:xfrm>
              <a:off x="1703" y="113"/>
              <a:ext cx="10920" cy="111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eaLnBrk="0" hangingPunct="0">
                <a:buNone/>
              </a:pPr>
              <a:r>
                <a:rPr lang="zh-CN" altLang="en-US" sz="4000" b="1" dirty="0" smtClean="0">
                  <a:latin typeface="黑体" pitchFamily="2" charset="-122"/>
                  <a:ea typeface="黑体" pitchFamily="2" charset="-122"/>
                  <a:sym typeface="Arial" charset="0"/>
                </a:rPr>
                <a:t>“十二五”</a:t>
              </a:r>
              <a:r>
                <a:rPr lang="zh-CN" altLang="en-US" sz="4000" b="1" dirty="0">
                  <a:latin typeface="黑体" pitchFamily="2" charset="-122"/>
                  <a:ea typeface="黑体" pitchFamily="2" charset="-122"/>
                  <a:sym typeface="Arial" charset="0"/>
                </a:rPr>
                <a:t>科技</a:t>
              </a:r>
              <a:r>
                <a:rPr lang="zh-CN" altLang="en-US" sz="4000" b="1" dirty="0" smtClean="0">
                  <a:latin typeface="黑体" pitchFamily="2" charset="-122"/>
                  <a:ea typeface="黑体" pitchFamily="2" charset="-122"/>
                  <a:sym typeface="Arial" charset="0"/>
                </a:rPr>
                <a:t>发展</a:t>
              </a:r>
              <a:r>
                <a:rPr lang="zh-CN" altLang="en-US" sz="4000" dirty="0" smtClean="0">
                  <a:latin typeface="黑体" pitchFamily="2" charset="-122"/>
                  <a:ea typeface="黑体" pitchFamily="2" charset="-122"/>
                  <a:sym typeface="Arial" charset="0"/>
                </a:rPr>
                <a:t>总体思路</a:t>
              </a:r>
              <a:endParaRPr lang="zh-CN" altLang="en-US" sz="4000" dirty="0">
                <a:latin typeface="黑体" pitchFamily="2" charset="-122"/>
                <a:ea typeface="黑体" pitchFamily="2" charset="-122"/>
              </a:endParaRPr>
            </a:p>
          </p:txBody>
        </p:sp>
      </p:grpSp>
      <p:sp>
        <p:nvSpPr>
          <p:cNvPr id="13" name="Oval 24"/>
          <p:cNvSpPr>
            <a:spLocks noChangeArrowheads="1"/>
          </p:cNvSpPr>
          <p:nvPr/>
        </p:nvSpPr>
        <p:spPr bwMode="auto">
          <a:xfrm>
            <a:off x="1056903" y="3314519"/>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6" name="Oval 24"/>
          <p:cNvSpPr>
            <a:spLocks noChangeArrowheads="1"/>
          </p:cNvSpPr>
          <p:nvPr/>
        </p:nvSpPr>
        <p:spPr bwMode="auto">
          <a:xfrm>
            <a:off x="1056903" y="4274431"/>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8" name="矩形 23"/>
          <p:cNvSpPr>
            <a:spLocks noChangeArrowheads="1"/>
          </p:cNvSpPr>
          <p:nvPr/>
        </p:nvSpPr>
        <p:spPr bwMode="auto">
          <a:xfrm>
            <a:off x="1244863" y="2996952"/>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19" name="矩形 23"/>
          <p:cNvSpPr>
            <a:spLocks noChangeArrowheads="1"/>
          </p:cNvSpPr>
          <p:nvPr/>
        </p:nvSpPr>
        <p:spPr bwMode="auto">
          <a:xfrm>
            <a:off x="1244228" y="3956864"/>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21" name="Rectangle 21"/>
          <p:cNvSpPr>
            <a:spLocks noChangeArrowheads="1"/>
          </p:cNvSpPr>
          <p:nvPr/>
        </p:nvSpPr>
        <p:spPr bwMode="auto">
          <a:xfrm>
            <a:off x="1259632" y="3068563"/>
            <a:ext cx="6861475"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“十二五”科技计划体系</a:t>
            </a:r>
          </a:p>
        </p:txBody>
      </p:sp>
      <p:sp>
        <p:nvSpPr>
          <p:cNvPr id="22" name="Rectangle 21"/>
          <p:cNvSpPr>
            <a:spLocks noChangeArrowheads="1"/>
          </p:cNvSpPr>
          <p:nvPr/>
        </p:nvSpPr>
        <p:spPr bwMode="auto">
          <a:xfrm>
            <a:off x="1259632" y="4100880"/>
            <a:ext cx="7056784"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“十二五”科技计划管理重点</a:t>
            </a:r>
          </a:p>
        </p:txBody>
      </p:sp>
      <p:sp>
        <p:nvSpPr>
          <p:cNvPr id="37" name="Text Box 3"/>
          <p:cNvSpPr txBox="1">
            <a:spLocks noChangeArrowheads="1"/>
          </p:cNvSpPr>
          <p:nvPr/>
        </p:nvSpPr>
        <p:spPr bwMode="auto">
          <a:xfrm>
            <a:off x="3006501" y="357188"/>
            <a:ext cx="3941763" cy="1056443"/>
          </a:xfrm>
          <a:prstGeom prst="rect">
            <a:avLst/>
          </a:prstGeom>
          <a:noFill/>
          <a:ln w="12700" cap="sq">
            <a:noFill/>
            <a:miter lim="800000"/>
            <a:headEnd/>
            <a:tailEnd/>
          </a:ln>
          <a:effectLst/>
        </p:spPr>
        <p:txBody>
          <a:bodyPr>
            <a:spAutoFit/>
          </a:bodyPr>
          <a:lstStyle/>
          <a:p>
            <a:pPr eaLnBrk="0" hangingPunct="0">
              <a:lnSpc>
                <a:spcPct val="130000"/>
              </a:lnSpc>
              <a:spcBef>
                <a:spcPct val="0"/>
              </a:spcBef>
              <a:buClrTx/>
              <a:buSzTx/>
              <a:buFontTx/>
              <a:buNone/>
              <a:defRPr/>
            </a:pPr>
            <a:r>
              <a:rPr lang="zh-CN" altLang="en-US" sz="5400" dirty="0" smtClean="0">
                <a:solidFill>
                  <a:srgbClr val="FFFF66"/>
                </a:solidFill>
                <a:effectLst>
                  <a:outerShdw blurRad="38100" dist="38100" dir="2700000" algn="tl">
                    <a:srgbClr val="000000"/>
                  </a:outerShdw>
                </a:effectLst>
                <a:latin typeface="Times New Roman" pitchFamily="18" charset="0"/>
                <a:ea typeface="黑体" pitchFamily="2" charset="-122"/>
              </a:rPr>
              <a:t>主要内容</a:t>
            </a:r>
            <a:endParaRPr lang="zh-CN" altLang="en-US" sz="5400" dirty="0">
              <a:solidFill>
                <a:srgbClr val="FFFF66"/>
              </a:solidFill>
              <a:effectLst>
                <a:outerShdw blurRad="38100" dist="38100" dir="2700000" algn="tl">
                  <a:srgbClr val="000000"/>
                </a:outerShdw>
              </a:effectLst>
              <a:latin typeface="Times New Roman" pitchFamily="18" charset="0"/>
              <a:ea typeface="黑体" pitchFamily="2" charset="-122"/>
            </a:endParaRPr>
          </a:p>
        </p:txBody>
      </p:sp>
      <p:sp>
        <p:nvSpPr>
          <p:cNvPr id="38" name="Oval 24"/>
          <p:cNvSpPr>
            <a:spLocks noChangeArrowheads="1"/>
          </p:cNvSpPr>
          <p:nvPr/>
        </p:nvSpPr>
        <p:spPr bwMode="auto">
          <a:xfrm>
            <a:off x="1043608" y="2310465"/>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1" name="Oval 24"/>
          <p:cNvSpPr>
            <a:spLocks noChangeArrowheads="1"/>
          </p:cNvSpPr>
          <p:nvPr/>
        </p:nvSpPr>
        <p:spPr bwMode="auto">
          <a:xfrm>
            <a:off x="1043608" y="5331105"/>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2" name="矩形 23"/>
          <p:cNvSpPr>
            <a:spLocks noChangeArrowheads="1"/>
          </p:cNvSpPr>
          <p:nvPr/>
        </p:nvSpPr>
        <p:spPr bwMode="auto">
          <a:xfrm>
            <a:off x="1230933" y="5013538"/>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43" name="Rectangle 21"/>
          <p:cNvSpPr>
            <a:spLocks noChangeArrowheads="1"/>
          </p:cNvSpPr>
          <p:nvPr/>
        </p:nvSpPr>
        <p:spPr bwMode="auto">
          <a:xfrm>
            <a:off x="1530732" y="5085546"/>
            <a:ext cx="6353636"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关于</a:t>
            </a:r>
            <a:r>
              <a:rPr lang="en-US" altLang="zh-CN" sz="4000" dirty="0">
                <a:latin typeface="黑体" pitchFamily="2" charset="-122"/>
                <a:ea typeface="黑体" pitchFamily="2" charset="-122"/>
              </a:rPr>
              <a:t>863</a:t>
            </a:r>
            <a:r>
              <a:rPr lang="zh-CN" altLang="en-US" sz="4000" dirty="0">
                <a:latin typeface="黑体" pitchFamily="2" charset="-122"/>
                <a:ea typeface="黑体" pitchFamily="2" charset="-122"/>
              </a:rPr>
              <a:t>、科技支撑计划</a:t>
            </a:r>
          </a:p>
        </p:txBody>
      </p:sp>
      <p:cxnSp>
        <p:nvCxnSpPr>
          <p:cNvPr id="44" name="直接连接符 43"/>
          <p:cNvCxnSpPr/>
          <p:nvPr/>
        </p:nvCxnSpPr>
        <p:spPr bwMode="auto">
          <a:xfrm>
            <a:off x="1360369" y="4869160"/>
            <a:ext cx="7099419" cy="0"/>
          </a:xfrm>
          <a:prstGeom prst="line">
            <a:avLst/>
          </a:prstGeom>
          <a:ln>
            <a:solidFill>
              <a:srgbClr val="FFFF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19923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ctrTitle" idx="4294967295"/>
          </p:nvPr>
        </p:nvSpPr>
        <p:spPr>
          <a:xfrm>
            <a:off x="612775" y="1917700"/>
            <a:ext cx="8135938" cy="4321175"/>
          </a:xfrm>
        </p:spPr>
        <p:txBody>
          <a:bodyPr/>
          <a:lstStyle/>
          <a:p>
            <a:pPr algn="l">
              <a:lnSpc>
                <a:spcPct val="120000"/>
              </a:lnSpc>
            </a:pPr>
            <a:r>
              <a:rPr lang="zh-CN" altLang="en-US" sz="2800" b="1" smtClean="0">
                <a:solidFill>
                  <a:srgbClr val="FFFFFF"/>
                </a:solidFill>
                <a:latin typeface="黑体" pitchFamily="2" charset="-122"/>
                <a:ea typeface="黑体" pitchFamily="2" charset="-122"/>
                <a:sym typeface="Arial" charset="0"/>
              </a:rPr>
              <a:t>   “十二五”科技计划管理改革以充分调动和激发广大科研人员的积极性、创造性为目标，重点解决科技计划管理中存在的薄弱环节和突出问题。主要有三个方面的举措：</a:t>
            </a:r>
            <a:r>
              <a:rPr lang="zh-CN" altLang="en-US" sz="2800" b="1" smtClean="0">
                <a:solidFill>
                  <a:srgbClr val="FFFF00"/>
                </a:solidFill>
                <a:latin typeface="黑体" pitchFamily="2" charset="-122"/>
                <a:ea typeface="黑体" pitchFamily="2" charset="-122"/>
                <a:sym typeface="Arial" charset="0"/>
              </a:rPr>
              <a:t>一是强化资源统筹集成</a:t>
            </a:r>
            <a:r>
              <a:rPr lang="zh-CN" altLang="en-US" sz="2800" b="1" smtClean="0">
                <a:solidFill>
                  <a:srgbClr val="FFFFFF"/>
                </a:solidFill>
                <a:latin typeface="黑体" pitchFamily="2" charset="-122"/>
                <a:ea typeface="黑体" pitchFamily="2" charset="-122"/>
                <a:sym typeface="Arial" charset="0"/>
              </a:rPr>
              <a:t>，突出重点，跨领域、跨计划组织实施一批重点专项；</a:t>
            </a:r>
            <a:r>
              <a:rPr lang="zh-CN" altLang="en-US" sz="2800" b="1" smtClean="0">
                <a:solidFill>
                  <a:srgbClr val="FFFF00"/>
                </a:solidFill>
                <a:latin typeface="黑体" pitchFamily="2" charset="-122"/>
                <a:ea typeface="黑体" pitchFamily="2" charset="-122"/>
                <a:sym typeface="Arial" charset="0"/>
              </a:rPr>
              <a:t>二是调整完善计划管理制度</a:t>
            </a:r>
            <a:r>
              <a:rPr lang="zh-CN" altLang="en-US" sz="2800" b="1" smtClean="0">
                <a:solidFill>
                  <a:srgbClr val="FFFFFF"/>
                </a:solidFill>
                <a:latin typeface="黑体" pitchFamily="2" charset="-122"/>
                <a:ea typeface="黑体" pitchFamily="2" charset="-122"/>
                <a:sym typeface="Arial" charset="0"/>
              </a:rPr>
              <a:t>，实施项目（课题）法人管理责任制和项目专员制度；</a:t>
            </a:r>
            <a:r>
              <a:rPr lang="zh-CN" altLang="en-US" sz="2800" b="1" smtClean="0">
                <a:solidFill>
                  <a:srgbClr val="FFFF00"/>
                </a:solidFill>
                <a:latin typeface="黑体" pitchFamily="2" charset="-122"/>
                <a:ea typeface="黑体" pitchFamily="2" charset="-122"/>
                <a:sym typeface="Arial" charset="0"/>
              </a:rPr>
              <a:t>三是调整优化国家科技计划管理方式和程序</a:t>
            </a:r>
            <a:r>
              <a:rPr lang="zh-CN" altLang="en-US" sz="2800" b="1" smtClean="0">
                <a:solidFill>
                  <a:srgbClr val="FFFFFF"/>
                </a:solidFill>
                <a:latin typeface="黑体" pitchFamily="2" charset="-122"/>
                <a:ea typeface="黑体" pitchFamily="2" charset="-122"/>
                <a:sym typeface="Arial" charset="0"/>
              </a:rPr>
              <a:t>。</a:t>
            </a:r>
          </a:p>
        </p:txBody>
      </p:sp>
      <p:sp>
        <p:nvSpPr>
          <p:cNvPr id="66563" name="Text Box 3"/>
          <p:cNvSpPr txBox="1">
            <a:spLocks noChangeArrowheads="1"/>
          </p:cNvSpPr>
          <p:nvPr/>
        </p:nvSpPr>
        <p:spPr bwMode="auto">
          <a:xfrm>
            <a:off x="612775" y="549275"/>
            <a:ext cx="6840538" cy="707886"/>
          </a:xfrm>
          <a:prstGeom prst="rect">
            <a:avLst/>
          </a:prstGeom>
          <a:noFill/>
          <a:ln w="9525">
            <a:noFill/>
            <a:miter lim="800000"/>
            <a:headEnd/>
            <a:tailEnd/>
          </a:ln>
        </p:spPr>
        <p:txBody>
          <a:bodyPr>
            <a:spAutoFit/>
          </a:bodyPr>
          <a:lstStyle/>
          <a:p>
            <a:pPr>
              <a:buNone/>
            </a:pPr>
            <a:r>
              <a:rPr lang="zh-CN" altLang="en-US" sz="4000" b="1" dirty="0">
                <a:solidFill>
                  <a:srgbClr val="FFFF00"/>
                </a:solidFill>
                <a:ea typeface="黑体" pitchFamily="2" charset="-122"/>
                <a:sym typeface="Arial" charset="0"/>
              </a:rPr>
              <a:t>科技计划管理改革的总体考虑</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29</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251520" y="1340768"/>
            <a:ext cx="8750776" cy="518457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1" lang="zh-CN" altLang="en-US" sz="2800" b="1" i="0" u="none" strike="noStrike" cap="none" normalizeH="0" baseline="0" smtClean="0">
              <a:ln>
                <a:noFill/>
              </a:ln>
              <a:solidFill>
                <a:schemeClr val="tx1"/>
              </a:solidFill>
              <a:effectLst/>
              <a:latin typeface="Arial" charset="0"/>
              <a:ea typeface="宋体" pitchFamily="2" charset="-122"/>
            </a:endParaRPr>
          </a:p>
        </p:txBody>
      </p:sp>
      <p:sp>
        <p:nvSpPr>
          <p:cNvPr id="36867" name="Text Box 4"/>
          <p:cNvSpPr txBox="1">
            <a:spLocks noChangeArrowheads="1"/>
          </p:cNvSpPr>
          <p:nvPr/>
        </p:nvSpPr>
        <p:spPr bwMode="auto">
          <a:xfrm>
            <a:off x="436835" y="1247477"/>
            <a:ext cx="7375525" cy="741363"/>
          </a:xfrm>
          <a:prstGeom prst="rect">
            <a:avLst/>
          </a:prstGeom>
          <a:noFill/>
          <a:ln w="9525">
            <a:noFill/>
            <a:miter lim="800000"/>
            <a:headEnd/>
            <a:tailEnd/>
          </a:ln>
        </p:spPr>
        <p:txBody>
          <a:bodyPr lIns="91385" tIns="45692" rIns="91385" bIns="45692" anchor="ctr"/>
          <a:lstStyle/>
          <a:p>
            <a:pPr defTabSz="903288">
              <a:buSzPct val="100000"/>
              <a:buNone/>
            </a:pPr>
            <a:r>
              <a:rPr lang="zh-CN" altLang="en-US" sz="3000" dirty="0">
                <a:solidFill>
                  <a:srgbClr val="000066"/>
                </a:solidFill>
                <a:latin typeface="黑体" pitchFamily="2" charset="-122"/>
                <a:ea typeface="黑体" pitchFamily="2" charset="-122"/>
              </a:rPr>
              <a:t>创新型国家建设的战略路径</a:t>
            </a:r>
            <a:r>
              <a:rPr lang="en-US" altLang="zh-CN" sz="3000" dirty="0">
                <a:solidFill>
                  <a:srgbClr val="000066"/>
                </a:solidFill>
                <a:latin typeface="黑体" pitchFamily="2" charset="-122"/>
                <a:ea typeface="黑体" pitchFamily="2" charset="-122"/>
              </a:rPr>
              <a:t>——</a:t>
            </a:r>
          </a:p>
        </p:txBody>
      </p:sp>
      <p:sp>
        <p:nvSpPr>
          <p:cNvPr id="36868" name="AutoShape 7"/>
          <p:cNvSpPr>
            <a:spLocks noChangeArrowheads="1"/>
          </p:cNvSpPr>
          <p:nvPr/>
        </p:nvSpPr>
        <p:spPr bwMode="auto">
          <a:xfrm>
            <a:off x="0" y="0"/>
            <a:ext cx="1588" cy="1588"/>
          </a:xfrm>
          <a:prstGeom prst="roundRect">
            <a:avLst>
              <a:gd name="adj" fmla="val 13745"/>
            </a:avLst>
          </a:prstGeom>
          <a:solidFill>
            <a:schemeClr val="bg1"/>
          </a:solidFill>
          <a:ln w="38100">
            <a:solidFill>
              <a:srgbClr val="FF0000"/>
            </a:solidFill>
            <a:round/>
            <a:headEnd/>
            <a:tailEnd/>
          </a:ln>
        </p:spPr>
        <p:txBody>
          <a:bodyPr wrap="none" lIns="84624" tIns="42312" rIns="84624" bIns="42312" anchor="ctr"/>
          <a:lstStyle/>
          <a:p>
            <a:pPr>
              <a:buSzPct val="100000"/>
              <a:buFont typeface="Times New Roman" pitchFamily="18" charset="0"/>
              <a:buChar char="•"/>
            </a:pPr>
            <a:endParaRPr lang="zh-CN" altLang="en-US" sz="1900" b="1"/>
          </a:p>
        </p:txBody>
      </p:sp>
      <p:sp>
        <p:nvSpPr>
          <p:cNvPr id="36870" name="Rectangle 4"/>
          <p:cNvSpPr>
            <a:spLocks noChangeArrowheads="1"/>
          </p:cNvSpPr>
          <p:nvPr/>
        </p:nvSpPr>
        <p:spPr bwMode="auto">
          <a:xfrm>
            <a:off x="467544" y="188640"/>
            <a:ext cx="7489825" cy="615950"/>
          </a:xfrm>
          <a:prstGeom prst="rect">
            <a:avLst/>
          </a:prstGeom>
          <a:noFill/>
          <a:ln w="9525">
            <a:noFill/>
            <a:miter lim="800000"/>
            <a:headEnd/>
            <a:tailEnd/>
          </a:ln>
        </p:spPr>
        <p:txBody>
          <a:bodyPr lIns="84624" tIns="42312" rIns="84624" bIns="42312">
            <a:spAutoFit/>
          </a:bodyPr>
          <a:lstStyle/>
          <a:p>
            <a:pPr>
              <a:buSzPct val="100000"/>
              <a:buNone/>
            </a:pPr>
            <a:r>
              <a:rPr lang="zh-CN" altLang="en-US" sz="3300" b="1" dirty="0" smtClean="0">
                <a:solidFill>
                  <a:srgbClr val="FF0000"/>
                </a:solidFill>
                <a:latin typeface="黑体" pitchFamily="2" charset="-122"/>
                <a:ea typeface="黑体" pitchFamily="2" charset="-122"/>
              </a:rPr>
              <a:t>“十二五”</a:t>
            </a:r>
            <a:r>
              <a:rPr lang="zh-CN" altLang="en-US" sz="3300" b="1" dirty="0">
                <a:solidFill>
                  <a:srgbClr val="FF0000"/>
                </a:solidFill>
                <a:latin typeface="黑体" pitchFamily="2" charset="-122"/>
                <a:ea typeface="黑体" pitchFamily="2" charset="-122"/>
              </a:rPr>
              <a:t>科技发展的总体部署</a:t>
            </a:r>
          </a:p>
        </p:txBody>
      </p:sp>
      <p:pic>
        <p:nvPicPr>
          <p:cNvPr id="36871" name="Picture 7"/>
          <p:cNvPicPr>
            <a:picLocks noChangeAspect="1" noChangeArrowheads="1"/>
          </p:cNvPicPr>
          <p:nvPr/>
        </p:nvPicPr>
        <p:blipFill>
          <a:blip r:embed="rId2"/>
          <a:srcRect/>
          <a:stretch>
            <a:fillRect/>
          </a:stretch>
        </p:blipFill>
        <p:spPr bwMode="auto">
          <a:xfrm flipV="1">
            <a:off x="0" y="908720"/>
            <a:ext cx="9142413" cy="142875"/>
          </a:xfrm>
          <a:prstGeom prst="rect">
            <a:avLst/>
          </a:prstGeom>
          <a:noFill/>
          <a:ln w="9525">
            <a:noFill/>
            <a:miter lim="800000"/>
            <a:headEnd/>
            <a:tailEnd/>
          </a:ln>
        </p:spPr>
      </p:pic>
      <p:pic>
        <p:nvPicPr>
          <p:cNvPr id="10"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835" y="1954361"/>
            <a:ext cx="8128000" cy="449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 5"/>
          <p:cNvGrpSpPr>
            <a:grpSpLocks/>
          </p:cNvGrpSpPr>
          <p:nvPr/>
        </p:nvGrpSpPr>
        <p:grpSpPr bwMode="auto">
          <a:xfrm>
            <a:off x="3097213" y="3130699"/>
            <a:ext cx="5614987" cy="2716659"/>
            <a:chOff x="0" y="0"/>
            <a:chExt cx="3899" cy="1797"/>
          </a:xfrm>
        </p:grpSpPr>
        <p:sp>
          <p:nvSpPr>
            <p:cNvPr id="12" name="Text Box 8"/>
            <p:cNvSpPr txBox="1">
              <a:spLocks noChangeArrowheads="1"/>
            </p:cNvSpPr>
            <p:nvPr/>
          </p:nvSpPr>
          <p:spPr bwMode="auto">
            <a:xfrm>
              <a:off x="666" y="759"/>
              <a:ext cx="3233" cy="103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lIns="91429" tIns="45714" rIns="91429" bIns="4571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buSzPct val="100000"/>
                <a:buNone/>
              </a:pPr>
              <a:r>
                <a:rPr lang="zh-CN" altLang="en-US" sz="2400" dirty="0" smtClean="0">
                  <a:solidFill>
                    <a:srgbClr val="000000"/>
                  </a:solidFill>
                  <a:latin typeface="黑体" pitchFamily="2" charset="-122"/>
                  <a:ea typeface="黑体" pitchFamily="2" charset="-122"/>
                </a:rPr>
                <a:t>   “十二五”</a:t>
              </a:r>
              <a:r>
                <a:rPr lang="zh-CN" altLang="en-US" sz="2400" dirty="0">
                  <a:solidFill>
                    <a:srgbClr val="000000"/>
                  </a:solidFill>
                  <a:latin typeface="黑体" pitchFamily="2" charset="-122"/>
                  <a:ea typeface="黑体" pitchFamily="2" charset="-122"/>
                </a:rPr>
                <a:t>时期，我国创新型国家建设将进入攻坚阶段，将为</a:t>
              </a:r>
              <a:r>
                <a:rPr lang="en-US" altLang="zh-CN" sz="2400" dirty="0">
                  <a:solidFill>
                    <a:srgbClr val="000000"/>
                  </a:solidFill>
                  <a:latin typeface="黑体" pitchFamily="2" charset="-122"/>
                  <a:ea typeface="黑体" pitchFamily="2" charset="-122"/>
                </a:rPr>
                <a:t>2020</a:t>
              </a:r>
              <a:r>
                <a:rPr lang="zh-CN" altLang="en-US" sz="2400" dirty="0">
                  <a:solidFill>
                    <a:srgbClr val="000000"/>
                  </a:solidFill>
                  <a:latin typeface="黑体" pitchFamily="2" charset="-122"/>
                  <a:ea typeface="黑体" pitchFamily="2" charset="-122"/>
                </a:rPr>
                <a:t>年我国进入创新型国家行列奠定坚实基础。</a:t>
              </a:r>
            </a:p>
          </p:txBody>
        </p:sp>
        <p:sp>
          <p:nvSpPr>
            <p:cNvPr id="13" name="Oval 9"/>
            <p:cNvSpPr>
              <a:spLocks noChangeArrowheads="1"/>
            </p:cNvSpPr>
            <p:nvPr/>
          </p:nvSpPr>
          <p:spPr bwMode="auto">
            <a:xfrm>
              <a:off x="0" y="0"/>
              <a:ext cx="792" cy="864"/>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grpSp>
      <p:sp>
        <p:nvSpPr>
          <p:cNvPr id="15" name="Rectangle 5"/>
          <p:cNvSpPr>
            <a:spLocks noGrp="1" noChangeArrowheads="1"/>
          </p:cNvSpPr>
          <p:nvPr>
            <p:ph type="sldNum" sz="quarter" idx="12"/>
          </p:nvPr>
        </p:nvSpPr>
        <p:spPr>
          <a:xfrm>
            <a:off x="7162800" y="6428184"/>
            <a:ext cx="1905000" cy="457200"/>
          </a:xfrm>
          <a:noFill/>
        </p:spPr>
        <p:txBody>
          <a:bodyPr/>
          <a:lstStyle/>
          <a:p>
            <a:fld id="{BA17171E-A3BC-4BA5-B5A4-2661DC6AB76F}" type="slidenum">
              <a:rPr lang="en-US" altLang="zh-CN" sz="2400" smtClean="0">
                <a:latin typeface="黑体" pitchFamily="49" charset="-122"/>
                <a:ea typeface="黑体" pitchFamily="49" charset="-122"/>
              </a:rPr>
              <a:pPr/>
              <a:t>3</a:t>
            </a:fld>
            <a:endParaRPr lang="en-US" altLang="zh-CN" sz="2400" dirty="0" smtClean="0">
              <a:latin typeface="黑体" pitchFamily="49" charset="-122"/>
              <a:ea typeface="黑体" pitchFamily="49" charset="-122"/>
            </a:endParaRPr>
          </a:p>
        </p:txBody>
      </p:sp>
    </p:spTree>
    <p:extLst>
      <p:ext uri="{BB962C8B-B14F-4D97-AF65-F5344CB8AC3E}">
        <p14:creationId xmlns:p14="http://schemas.microsoft.com/office/powerpoint/2010/main" xmlns="" val="838571585"/>
      </p:ext>
    </p:extLst>
  </p:cSld>
  <p:clrMapOvr>
    <a:masterClrMapping/>
  </p:clrMapOvr>
  <mc:AlternateContent xmlns:mc="http://schemas.openxmlformats.org/markup-compatibility/2006">
    <mc:Choice xmlns:p14="http://schemas.microsoft.com/office/powerpoint/2010/main" xmlns="" Requires="p14">
      <p:transition p14:dur="0" advTm="4719"/>
    </mc:Choice>
    <mc:Fallback>
      <p:transition advTm="4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内容占位符 2"/>
          <p:cNvSpPr>
            <a:spLocks noChangeArrowheads="1"/>
          </p:cNvSpPr>
          <p:nvPr/>
        </p:nvSpPr>
        <p:spPr bwMode="auto">
          <a:xfrm>
            <a:off x="466725" y="549275"/>
            <a:ext cx="8497888" cy="1077913"/>
          </a:xfrm>
          <a:prstGeom prst="rect">
            <a:avLst/>
          </a:prstGeom>
          <a:noFill/>
          <a:ln w="9525">
            <a:noFill/>
            <a:miter lim="800000"/>
            <a:headEnd/>
            <a:tailEnd/>
          </a:ln>
        </p:spPr>
        <p:txBody>
          <a:bodyPr lIns="98722" tIns="49361" rIns="98722" bIns="49361"/>
          <a:lstStyle/>
          <a:p>
            <a:pPr defTabSz="987425" eaLnBrk="0" hangingPunct="0">
              <a:lnSpc>
                <a:spcPct val="140000"/>
              </a:lnSpc>
              <a:spcBef>
                <a:spcPts val="1200"/>
              </a:spcBef>
              <a:buClr>
                <a:srgbClr val="FF0000"/>
              </a:buClr>
              <a:buSzPct val="100000"/>
              <a:buNone/>
            </a:pPr>
            <a:r>
              <a:rPr lang="zh-CN" altLang="en-US" sz="3600" b="1" dirty="0">
                <a:solidFill>
                  <a:srgbClr val="FFFF00"/>
                </a:solidFill>
                <a:ea typeface="黑体" pitchFamily="2" charset="-122"/>
                <a:sym typeface="Arial" charset="0"/>
              </a:rPr>
              <a:t>强化资源统筹集成，实施一批重点专项</a:t>
            </a:r>
          </a:p>
        </p:txBody>
      </p:sp>
      <p:sp>
        <p:nvSpPr>
          <p:cNvPr id="67587" name="内容占位符 2"/>
          <p:cNvSpPr txBox="1">
            <a:spLocks noChangeArrowheads="1"/>
          </p:cNvSpPr>
          <p:nvPr/>
        </p:nvSpPr>
        <p:spPr bwMode="auto">
          <a:xfrm>
            <a:off x="395289" y="2205881"/>
            <a:ext cx="8497192" cy="4535487"/>
          </a:xfrm>
          <a:prstGeom prst="rect">
            <a:avLst/>
          </a:prstGeom>
          <a:noFill/>
          <a:ln w="9525">
            <a:noFill/>
            <a:miter lim="800000"/>
            <a:headEnd/>
            <a:tailEnd/>
          </a:ln>
          <a:effectLst/>
        </p:spPr>
        <p:txBody>
          <a:bodyPr lIns="98722" tIns="49361" rIns="98722" bIns="49361"/>
          <a:lstStyle/>
          <a:p>
            <a:pPr algn="just" eaLnBrk="0" hangingPunct="0">
              <a:spcBef>
                <a:spcPts val="1200"/>
              </a:spcBef>
              <a:buClr>
                <a:srgbClr val="FF0000"/>
              </a:buClr>
              <a:buSzPct val="100000"/>
              <a:buNone/>
            </a:pPr>
            <a:r>
              <a:rPr lang="zh-CN" altLang="en-US" sz="3000" b="1" dirty="0" smtClean="0">
                <a:solidFill>
                  <a:srgbClr val="FFFF00"/>
                </a:solidFill>
                <a:latin typeface="黑体" pitchFamily="2" charset="-122"/>
                <a:ea typeface="黑体" pitchFamily="2" charset="-122"/>
              </a:rPr>
              <a:t>    重点</a:t>
            </a:r>
            <a:r>
              <a:rPr lang="zh-CN" altLang="en-US" sz="3000" b="1" dirty="0">
                <a:solidFill>
                  <a:srgbClr val="FFFF00"/>
                </a:solidFill>
                <a:latin typeface="黑体" pitchFamily="2" charset="-122"/>
                <a:ea typeface="黑体" pitchFamily="2" charset="-122"/>
              </a:rPr>
              <a:t>专项</a:t>
            </a:r>
            <a:r>
              <a:rPr lang="zh-CN" altLang="en-US" sz="3000" b="1" dirty="0">
                <a:solidFill>
                  <a:srgbClr val="FFFFFF"/>
                </a:solidFill>
                <a:latin typeface="黑体" pitchFamily="2" charset="-122"/>
                <a:ea typeface="黑体" pitchFamily="2" charset="-122"/>
              </a:rPr>
              <a:t>是“十二五”推进国家科技计划管理改革，聚焦国家重大战略任务的重要举措，是国家科技计划组织实施的重中之重。</a:t>
            </a:r>
            <a:endParaRPr lang="en-US" sz="3000" b="1" dirty="0">
              <a:solidFill>
                <a:srgbClr val="FFFFFF"/>
              </a:solidFill>
              <a:latin typeface="黑体" pitchFamily="2" charset="-122"/>
              <a:ea typeface="黑体" pitchFamily="2" charset="-122"/>
            </a:endParaRPr>
          </a:p>
          <a:p>
            <a:pPr algn="just" eaLnBrk="0" hangingPunct="0">
              <a:spcBef>
                <a:spcPts val="1200"/>
              </a:spcBef>
              <a:buClr>
                <a:srgbClr val="FF0000"/>
              </a:buClr>
              <a:buSzPct val="100000"/>
              <a:buNone/>
            </a:pPr>
            <a:r>
              <a:rPr lang="en-US" altLang="zh-CN" b="0" dirty="0" smtClean="0">
                <a:solidFill>
                  <a:srgbClr val="FFFFFF"/>
                </a:solidFill>
                <a:latin typeface="黑体" pitchFamily="2" charset="-122"/>
                <a:ea typeface="黑体" pitchFamily="2" charset="-122"/>
              </a:rPr>
              <a:t>  ——</a:t>
            </a:r>
            <a:r>
              <a:rPr lang="zh-CN" altLang="en-US" b="0" dirty="0" smtClean="0">
                <a:solidFill>
                  <a:srgbClr val="FFFFFF"/>
                </a:solidFill>
                <a:latin typeface="黑体" pitchFamily="2" charset="-122"/>
                <a:ea typeface="黑体" pitchFamily="2" charset="-122"/>
              </a:rPr>
              <a:t>集中</a:t>
            </a:r>
            <a:r>
              <a:rPr lang="zh-CN" altLang="en-US" b="0" dirty="0">
                <a:solidFill>
                  <a:srgbClr val="FFFFFF"/>
                </a:solidFill>
                <a:latin typeface="黑体" pitchFamily="2" charset="-122"/>
                <a:ea typeface="黑体" pitchFamily="2" charset="-122"/>
              </a:rPr>
              <a:t>国家科技计划经费跨领域、跨计划进行组织，并分别纳入相关计划予以实施。</a:t>
            </a:r>
            <a:endParaRPr lang="en-US" b="0" dirty="0">
              <a:solidFill>
                <a:srgbClr val="FFFFFF"/>
              </a:solidFill>
              <a:latin typeface="黑体" pitchFamily="2" charset="-122"/>
              <a:ea typeface="黑体" pitchFamily="2" charset="-122"/>
            </a:endParaRPr>
          </a:p>
          <a:p>
            <a:pPr algn="just" eaLnBrk="0" hangingPunct="0">
              <a:spcBef>
                <a:spcPts val="1200"/>
              </a:spcBef>
              <a:buClr>
                <a:srgbClr val="FF0000"/>
              </a:buClr>
              <a:buSzPct val="100000"/>
              <a:buNone/>
            </a:pPr>
            <a:r>
              <a:rPr lang="zh-CN" altLang="en-US" b="0" dirty="0" smtClean="0">
                <a:solidFill>
                  <a:srgbClr val="FFFFFF"/>
                </a:solidFill>
                <a:latin typeface="黑体" pitchFamily="2" charset="-122"/>
                <a:ea typeface="黑体" pitchFamily="2" charset="-122"/>
              </a:rPr>
              <a:t>  </a:t>
            </a:r>
            <a:r>
              <a:rPr lang="en-US" altLang="zh-CN" b="0" dirty="0" smtClean="0">
                <a:solidFill>
                  <a:srgbClr val="FFFFFF"/>
                </a:solidFill>
                <a:latin typeface="黑体" pitchFamily="2" charset="-122"/>
                <a:ea typeface="黑体" pitchFamily="2" charset="-122"/>
              </a:rPr>
              <a:t>——</a:t>
            </a:r>
            <a:r>
              <a:rPr lang="zh-CN" altLang="en-US" b="0" dirty="0" smtClean="0">
                <a:solidFill>
                  <a:srgbClr val="FFFFFF"/>
                </a:solidFill>
                <a:latin typeface="黑体" pitchFamily="2" charset="-122"/>
                <a:ea typeface="黑体" pitchFamily="2" charset="-122"/>
              </a:rPr>
              <a:t>电动汽车</a:t>
            </a:r>
            <a:r>
              <a:rPr lang="zh-CN" altLang="en-US" b="0" dirty="0">
                <a:solidFill>
                  <a:srgbClr val="FFFFFF"/>
                </a:solidFill>
                <a:latin typeface="黑体" pitchFamily="2" charset="-122"/>
                <a:ea typeface="黑体" pitchFamily="2" charset="-122"/>
              </a:rPr>
              <a:t>、太阳能发电、医疗器械、半导体照明、稀土材料、食品产业、节水农业、深海高技术</a:t>
            </a:r>
            <a:r>
              <a:rPr lang="zh-CN" altLang="en-US" b="0" dirty="0" smtClean="0">
                <a:solidFill>
                  <a:srgbClr val="FFFFFF"/>
                </a:solidFill>
                <a:latin typeface="黑体" pitchFamily="2" charset="-122"/>
                <a:ea typeface="黑体" pitchFamily="2" charset="-122"/>
              </a:rPr>
              <a:t>等</a:t>
            </a:r>
            <a:endParaRPr lang="zh-CN" altLang="en-US" b="0" dirty="0">
              <a:solidFill>
                <a:srgbClr val="FFFFFF"/>
              </a:solidFill>
              <a:latin typeface="黑体" pitchFamily="2" charset="-122"/>
              <a:ea typeface="黑体" pitchFamily="2" charset="-122"/>
              <a:sym typeface="Arial" charset="0"/>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30</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内容占位符 2"/>
          <p:cNvSpPr txBox="1">
            <a:spLocks noChangeArrowheads="1"/>
          </p:cNvSpPr>
          <p:nvPr/>
        </p:nvSpPr>
        <p:spPr bwMode="auto">
          <a:xfrm>
            <a:off x="395288" y="1485280"/>
            <a:ext cx="8424862" cy="5472112"/>
          </a:xfrm>
          <a:prstGeom prst="rect">
            <a:avLst/>
          </a:prstGeom>
          <a:noFill/>
          <a:ln w="9525">
            <a:noFill/>
            <a:miter lim="800000"/>
            <a:headEnd/>
            <a:tailEnd/>
          </a:ln>
        </p:spPr>
        <p:txBody>
          <a:bodyPr lIns="98722" tIns="49361" rIns="98722" bIns="49361"/>
          <a:lstStyle/>
          <a:p>
            <a:pPr algn="just" eaLnBrk="0" hangingPunct="0">
              <a:lnSpc>
                <a:spcPts val="3800"/>
              </a:lnSpc>
              <a:spcBef>
                <a:spcPts val="1200"/>
              </a:spcBef>
              <a:buClr>
                <a:srgbClr val="FF0000"/>
              </a:buClr>
              <a:buSzPct val="100000"/>
              <a:buFont typeface="Wingdings" pitchFamily="2" charset="2"/>
              <a:buNone/>
            </a:pPr>
            <a:endParaRPr lang="zh-CN" altLang="en-US" sz="2800" b="1" dirty="0">
              <a:solidFill>
                <a:srgbClr val="FFFFFF"/>
              </a:solidFill>
              <a:latin typeface="黑体" pitchFamily="2" charset="-122"/>
              <a:ea typeface="黑体" pitchFamily="2" charset="-122"/>
              <a:sym typeface="Arial" charset="0"/>
            </a:endParaRPr>
          </a:p>
          <a:p>
            <a:pPr algn="just" eaLnBrk="0" hangingPunct="0">
              <a:lnSpc>
                <a:spcPts val="3800"/>
              </a:lnSpc>
              <a:spcBef>
                <a:spcPts val="1200"/>
              </a:spcBef>
              <a:buClr>
                <a:srgbClr val="FF0000"/>
              </a:buClr>
              <a:buSzPct val="100000"/>
              <a:buFont typeface="Wingdings" pitchFamily="2" charset="2"/>
              <a:buChar char="l"/>
            </a:pPr>
            <a:r>
              <a:rPr lang="zh-CN" altLang="en-US" sz="2800" b="1" dirty="0" smtClean="0">
                <a:solidFill>
                  <a:srgbClr val="FFFFFF"/>
                </a:solidFill>
                <a:latin typeface="黑体" pitchFamily="2" charset="-122"/>
                <a:ea typeface="黑体" pitchFamily="2" charset="-122"/>
                <a:sym typeface="Arial" charset="0"/>
              </a:rPr>
              <a:t> </a:t>
            </a:r>
            <a:r>
              <a:rPr lang="zh-CN" altLang="en-US" sz="2800" b="1" dirty="0" smtClean="0">
                <a:solidFill>
                  <a:srgbClr val="FFFF00"/>
                </a:solidFill>
                <a:latin typeface="黑体" pitchFamily="2" charset="-122"/>
                <a:ea typeface="黑体" pitchFamily="2" charset="-122"/>
                <a:sym typeface="Arial" charset="0"/>
              </a:rPr>
              <a:t>项目</a:t>
            </a:r>
            <a:r>
              <a:rPr lang="zh-CN" altLang="en-US" sz="2800" b="1" dirty="0">
                <a:solidFill>
                  <a:srgbClr val="FFFF00"/>
                </a:solidFill>
                <a:latin typeface="黑体" pitchFamily="2" charset="-122"/>
                <a:ea typeface="黑体" pitchFamily="2" charset="-122"/>
                <a:sym typeface="Arial" charset="0"/>
              </a:rPr>
              <a:t>法人责任制</a:t>
            </a:r>
            <a:r>
              <a:rPr lang="zh-CN" altLang="en-US" sz="2800" b="1" dirty="0">
                <a:solidFill>
                  <a:srgbClr val="FFFFFF"/>
                </a:solidFill>
                <a:latin typeface="黑体" pitchFamily="2" charset="-122"/>
                <a:ea typeface="黑体" pitchFamily="2" charset="-122"/>
                <a:sym typeface="Arial" charset="0"/>
              </a:rPr>
              <a:t>是指在国家科技计划项目过程管理中明确法人职责，强化项目法人单位在课题管理和服务中的立项</a:t>
            </a:r>
            <a:r>
              <a:rPr lang="en-US" sz="2800" b="1" dirty="0" err="1">
                <a:solidFill>
                  <a:srgbClr val="FFFFFF"/>
                </a:solidFill>
                <a:latin typeface="黑体" pitchFamily="2" charset="-122"/>
                <a:ea typeface="黑体" pitchFamily="2" charset="-122"/>
                <a:sym typeface="Arial" charset="0"/>
              </a:rPr>
              <a:t>组织</a:t>
            </a:r>
            <a:r>
              <a:rPr lang="zh-CN" altLang="en-US" sz="2800" b="1" dirty="0">
                <a:solidFill>
                  <a:srgbClr val="FFFFFF"/>
                </a:solidFill>
                <a:latin typeface="黑体" pitchFamily="2" charset="-122"/>
                <a:ea typeface="黑体" pitchFamily="2" charset="-122"/>
                <a:sym typeface="Arial" charset="0"/>
              </a:rPr>
              <a:t>指导作用、项目实施协调作用、资产和成果管理统筹作用、经费管理审核监督作用，保障国家科技计划项目顺利实施。</a:t>
            </a:r>
          </a:p>
          <a:p>
            <a:pPr algn="just" eaLnBrk="0" hangingPunct="0">
              <a:lnSpc>
                <a:spcPts val="3800"/>
              </a:lnSpc>
              <a:spcBef>
                <a:spcPts val="1200"/>
              </a:spcBef>
              <a:buClr>
                <a:srgbClr val="FF0000"/>
              </a:buClr>
              <a:buSzPct val="100000"/>
              <a:buFont typeface="Wingdings" pitchFamily="2" charset="2"/>
              <a:buChar char="l"/>
            </a:pPr>
            <a:r>
              <a:rPr lang="zh-CN" altLang="en-US" sz="2800" b="1" dirty="0" smtClean="0">
                <a:solidFill>
                  <a:srgbClr val="FFFFFF"/>
                </a:solidFill>
                <a:latin typeface="黑体" pitchFamily="2" charset="-122"/>
                <a:ea typeface="黑体" pitchFamily="2" charset="-122"/>
                <a:sym typeface="Arial" charset="0"/>
              </a:rPr>
              <a:t> </a:t>
            </a:r>
            <a:r>
              <a:rPr lang="zh-CN" altLang="en-US" sz="2800" b="1" dirty="0" smtClean="0">
                <a:solidFill>
                  <a:srgbClr val="FFFF00"/>
                </a:solidFill>
                <a:latin typeface="黑体" pitchFamily="2" charset="-122"/>
                <a:ea typeface="黑体" pitchFamily="2" charset="-122"/>
                <a:sym typeface="Arial" charset="0"/>
              </a:rPr>
              <a:t>项目</a:t>
            </a:r>
            <a:r>
              <a:rPr lang="zh-CN" altLang="en-US" sz="2800" b="1" dirty="0">
                <a:solidFill>
                  <a:srgbClr val="FFFF00"/>
                </a:solidFill>
                <a:latin typeface="黑体" pitchFamily="2" charset="-122"/>
                <a:ea typeface="黑体" pitchFamily="2" charset="-122"/>
                <a:sym typeface="Arial" charset="0"/>
              </a:rPr>
              <a:t>专员制</a:t>
            </a:r>
            <a:r>
              <a:rPr lang="zh-CN" altLang="en-US" sz="2800" b="1" dirty="0">
                <a:solidFill>
                  <a:srgbClr val="FFFFFF"/>
                </a:solidFill>
                <a:latin typeface="黑体" pitchFamily="2" charset="-122"/>
                <a:ea typeface="黑体" pitchFamily="2" charset="-122"/>
                <a:sym typeface="Arial" charset="0"/>
              </a:rPr>
              <a:t>是由国家科技计划管理部门聘用专业人员，对国家科技计划项目实施过程进行监督、反馈、协调与服务。</a:t>
            </a:r>
            <a:endParaRPr lang="en-US" sz="2800" dirty="0">
              <a:solidFill>
                <a:srgbClr val="FFFFFF"/>
              </a:solidFill>
              <a:sym typeface="Arial" charset="0"/>
            </a:endParaRPr>
          </a:p>
        </p:txBody>
      </p:sp>
      <p:sp>
        <p:nvSpPr>
          <p:cNvPr id="68611" name="内容占位符 2"/>
          <p:cNvSpPr>
            <a:spLocks noChangeArrowheads="1"/>
          </p:cNvSpPr>
          <p:nvPr/>
        </p:nvSpPr>
        <p:spPr bwMode="auto">
          <a:xfrm>
            <a:off x="612775" y="476672"/>
            <a:ext cx="8385175" cy="814387"/>
          </a:xfrm>
          <a:prstGeom prst="rect">
            <a:avLst/>
          </a:prstGeom>
          <a:noFill/>
          <a:ln w="9525">
            <a:noFill/>
            <a:miter lim="800000"/>
            <a:headEnd/>
            <a:tailEnd/>
          </a:ln>
        </p:spPr>
        <p:txBody>
          <a:bodyPr lIns="98722" tIns="49361" rIns="98722" bIns="49361"/>
          <a:lstStyle/>
          <a:p>
            <a:pPr defTabSz="987425" eaLnBrk="0" hangingPunct="0">
              <a:lnSpc>
                <a:spcPct val="140000"/>
              </a:lnSpc>
              <a:spcBef>
                <a:spcPts val="1200"/>
              </a:spcBef>
              <a:buClr>
                <a:srgbClr val="FF0000"/>
              </a:buClr>
              <a:buSzPct val="100000"/>
              <a:buNone/>
            </a:pPr>
            <a:r>
              <a:rPr lang="zh-CN" altLang="en-US" sz="3600" b="1" dirty="0">
                <a:solidFill>
                  <a:srgbClr val="FFFF00"/>
                </a:solidFill>
                <a:latin typeface="Arial" charset="0"/>
                <a:ea typeface="黑体" pitchFamily="2" charset="-122"/>
              </a:rPr>
              <a:t>调整完善计划管理制度</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31</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矩形 7"/>
          <p:cNvSpPr>
            <a:spLocks noChangeArrowheads="1"/>
          </p:cNvSpPr>
          <p:nvPr/>
        </p:nvSpPr>
        <p:spPr bwMode="auto">
          <a:xfrm>
            <a:off x="395288" y="1412875"/>
            <a:ext cx="309562" cy="457200"/>
          </a:xfrm>
          <a:prstGeom prst="rect">
            <a:avLst/>
          </a:prstGeom>
          <a:noFill/>
          <a:ln w="9525">
            <a:noFill/>
            <a:miter lim="800000"/>
            <a:headEnd/>
            <a:tailEnd/>
          </a:ln>
        </p:spPr>
        <p:txBody>
          <a:bodyPr wrap="none">
            <a:spAutoFit/>
          </a:bodyPr>
          <a:lstStyle/>
          <a:p>
            <a:pPr eaLnBrk="0" hangingPunct="0">
              <a:spcBef>
                <a:spcPts val="1200"/>
              </a:spcBef>
            </a:pPr>
            <a:endParaRPr lang="zh-CN" altLang="en-US" sz="2400" b="1">
              <a:solidFill>
                <a:schemeClr val="hlink"/>
              </a:solidFill>
              <a:ea typeface="黑体" pitchFamily="2" charset="-122"/>
              <a:sym typeface="Times New Roman" pitchFamily="18" charset="0"/>
            </a:endParaRPr>
          </a:p>
        </p:txBody>
      </p:sp>
      <p:sp>
        <p:nvSpPr>
          <p:cNvPr id="69637" name="矩形 7"/>
          <p:cNvSpPr>
            <a:spLocks noChangeArrowheads="1"/>
          </p:cNvSpPr>
          <p:nvPr/>
        </p:nvSpPr>
        <p:spPr bwMode="auto">
          <a:xfrm>
            <a:off x="539552" y="2386623"/>
            <a:ext cx="8064896" cy="2554545"/>
          </a:xfrm>
          <a:prstGeom prst="rect">
            <a:avLst/>
          </a:prstGeom>
          <a:noFill/>
          <a:ln w="9525">
            <a:noFill/>
            <a:miter lim="800000"/>
            <a:headEnd/>
            <a:tailEnd/>
          </a:ln>
        </p:spPr>
        <p:txBody>
          <a:bodyPr wrap="square">
            <a:spAutoFit/>
          </a:bodyPr>
          <a:lstStyle/>
          <a:p>
            <a:pPr algn="just" eaLnBrk="0" hangingPunct="0">
              <a:lnSpc>
                <a:spcPts val="4800"/>
              </a:lnSpc>
              <a:spcBef>
                <a:spcPts val="600"/>
              </a:spcBef>
              <a:buFont typeface="Wingdings" pitchFamily="2" charset="2"/>
              <a:buNone/>
            </a:pPr>
            <a:r>
              <a:rPr lang="zh-CN" altLang="en-US" sz="3600" b="1" dirty="0">
                <a:solidFill>
                  <a:schemeClr val="tx1"/>
                </a:solidFill>
                <a:latin typeface="黑体" pitchFamily="2" charset="-122"/>
                <a:ea typeface="黑体" pitchFamily="2" charset="-122"/>
                <a:sym typeface="Times New Roman" pitchFamily="18" charset="0"/>
              </a:rPr>
              <a:t>   </a:t>
            </a:r>
            <a:r>
              <a:rPr lang="zh-CN" altLang="en-US" sz="3600" b="1" dirty="0">
                <a:solidFill>
                  <a:srgbClr val="FFFFFF"/>
                </a:solidFill>
                <a:latin typeface="黑体" pitchFamily="2" charset="-122"/>
                <a:ea typeface="黑体" pitchFamily="2" charset="-122"/>
                <a:sym typeface="Times New Roman" pitchFamily="18" charset="0"/>
              </a:rPr>
              <a:t> 针对项目指南、项目评审、经费预算管理、计划信息管理四大环节所反映出的突出问题，重点</a:t>
            </a:r>
            <a:r>
              <a:rPr lang="zh-CN" altLang="en-US" sz="3600" b="1" dirty="0" smtClean="0">
                <a:solidFill>
                  <a:srgbClr val="FFFFFF"/>
                </a:solidFill>
                <a:latin typeface="黑体" pitchFamily="2" charset="-122"/>
                <a:ea typeface="黑体" pitchFamily="2" charset="-122"/>
                <a:sym typeface="Times New Roman" pitchFamily="18" charset="0"/>
              </a:rPr>
              <a:t>采取五大方面</a:t>
            </a:r>
            <a:r>
              <a:rPr lang="zh-CN" altLang="en-US" sz="3600" dirty="0" smtClean="0">
                <a:solidFill>
                  <a:srgbClr val="FFFFFF"/>
                </a:solidFill>
                <a:latin typeface="黑体" pitchFamily="2" charset="-122"/>
                <a:ea typeface="黑体" pitchFamily="2" charset="-122"/>
                <a:sym typeface="Times New Roman" pitchFamily="18" charset="0"/>
              </a:rPr>
              <a:t>、</a:t>
            </a:r>
            <a:r>
              <a:rPr lang="zh-CN" altLang="en-US" sz="3600" b="1" dirty="0" smtClean="0">
                <a:solidFill>
                  <a:srgbClr val="FFFFFF"/>
                </a:solidFill>
                <a:latin typeface="黑体" pitchFamily="2" charset="-122"/>
                <a:ea typeface="黑体" pitchFamily="2" charset="-122"/>
                <a:sym typeface="Times New Roman" pitchFamily="18" charset="0"/>
              </a:rPr>
              <a:t>十</a:t>
            </a:r>
            <a:r>
              <a:rPr lang="zh-CN" altLang="en-US" sz="3600" b="1" dirty="0">
                <a:solidFill>
                  <a:srgbClr val="FFFFFF"/>
                </a:solidFill>
                <a:latin typeface="黑体" pitchFamily="2" charset="-122"/>
                <a:ea typeface="黑体" pitchFamily="2" charset="-122"/>
                <a:sym typeface="Times New Roman" pitchFamily="18" charset="0"/>
              </a:rPr>
              <a:t>大</a:t>
            </a:r>
            <a:r>
              <a:rPr lang="zh-CN" altLang="en-US" sz="3600" b="1" dirty="0" smtClean="0">
                <a:solidFill>
                  <a:srgbClr val="FFFFFF"/>
                </a:solidFill>
                <a:latin typeface="黑体" pitchFamily="2" charset="-122"/>
                <a:ea typeface="黑体" pitchFamily="2" charset="-122"/>
                <a:sym typeface="Times New Roman" pitchFamily="18" charset="0"/>
              </a:rPr>
              <a:t>举措</a:t>
            </a:r>
            <a:endParaRPr lang="zh-CN" altLang="en-US" sz="3600" b="1" dirty="0">
              <a:solidFill>
                <a:srgbClr val="FFFFFF"/>
              </a:solidFill>
              <a:latin typeface="黑体" pitchFamily="2" charset="-122"/>
              <a:ea typeface="黑体" pitchFamily="2" charset="-122"/>
            </a:endParaRPr>
          </a:p>
        </p:txBody>
      </p:sp>
      <p:sp>
        <p:nvSpPr>
          <p:cNvPr id="69638" name="Text Box 4"/>
          <p:cNvSpPr txBox="1">
            <a:spLocks noChangeArrowheads="1"/>
          </p:cNvSpPr>
          <p:nvPr/>
        </p:nvSpPr>
        <p:spPr bwMode="auto">
          <a:xfrm>
            <a:off x="540841" y="548680"/>
            <a:ext cx="7775575" cy="1028700"/>
          </a:xfrm>
          <a:prstGeom prst="rect">
            <a:avLst/>
          </a:prstGeom>
          <a:noFill/>
          <a:ln w="9525">
            <a:noFill/>
            <a:miter lim="800000"/>
            <a:headEnd/>
            <a:tailEnd/>
          </a:ln>
          <a:effectLst/>
        </p:spPr>
        <p:txBody>
          <a:bodyPr lIns="98722" tIns="49361" rIns="98722" bIns="49361" anchor="ctr"/>
          <a:lstStyle/>
          <a:p>
            <a:pPr defTabSz="977900">
              <a:buSzPct val="100000"/>
              <a:buNone/>
            </a:pPr>
            <a:r>
              <a:rPr lang="zh-CN" altLang="en-US" sz="3600" b="1" dirty="0">
                <a:solidFill>
                  <a:srgbClr val="FFFF00"/>
                </a:solidFill>
                <a:ea typeface="黑体" pitchFamily="2" charset="-122"/>
                <a:sym typeface="Arial" charset="0"/>
              </a:rPr>
              <a:t>调整优化国家科技计划</a:t>
            </a:r>
            <a:r>
              <a:rPr lang="zh-CN" altLang="en-US" sz="3600" b="1" dirty="0" smtClean="0">
                <a:solidFill>
                  <a:srgbClr val="FFFF00"/>
                </a:solidFill>
                <a:ea typeface="黑体" pitchFamily="2" charset="-122"/>
                <a:sym typeface="Arial" charset="0"/>
              </a:rPr>
              <a:t>管理程序（</a:t>
            </a:r>
            <a:r>
              <a:rPr lang="en-US" altLang="zh-CN" sz="3600" b="1" dirty="0" smtClean="0">
                <a:solidFill>
                  <a:srgbClr val="FFFF00"/>
                </a:solidFill>
                <a:ea typeface="黑体" pitchFamily="2" charset="-122"/>
                <a:sym typeface="Arial" charset="0"/>
              </a:rPr>
              <a:t>1</a:t>
            </a:r>
            <a:r>
              <a:rPr lang="zh-CN" altLang="en-US" sz="3600" b="1" dirty="0" smtClean="0">
                <a:solidFill>
                  <a:srgbClr val="FFFF00"/>
                </a:solidFill>
                <a:ea typeface="黑体" pitchFamily="2" charset="-122"/>
                <a:sym typeface="Arial" charset="0"/>
              </a:rPr>
              <a:t>）</a:t>
            </a:r>
            <a:endParaRPr lang="zh-CN" altLang="en-US" sz="3600" b="1" dirty="0">
              <a:solidFill>
                <a:srgbClr val="FFFF00"/>
              </a:solidFill>
              <a:ea typeface="黑体" pitchFamily="2" charset="-122"/>
            </a:endParaRPr>
          </a:p>
        </p:txBody>
      </p:sp>
      <p:sp>
        <p:nvSpPr>
          <p:cNvPr id="5"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32</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内容占位符 2"/>
          <p:cNvSpPr>
            <a:spLocks noChangeArrowheads="1"/>
          </p:cNvSpPr>
          <p:nvPr/>
        </p:nvSpPr>
        <p:spPr bwMode="auto">
          <a:xfrm>
            <a:off x="4140200" y="1987897"/>
            <a:ext cx="5003800" cy="3889375"/>
          </a:xfrm>
          <a:prstGeom prst="rect">
            <a:avLst/>
          </a:prstGeom>
          <a:noFill/>
          <a:ln w="9525">
            <a:noFill/>
            <a:miter lim="800000"/>
            <a:headEnd/>
            <a:tailEnd/>
          </a:ln>
        </p:spPr>
        <p:txBody>
          <a:bodyPr lIns="98734" tIns="49367" rIns="98734" bIns="49367"/>
          <a:lstStyle/>
          <a:p>
            <a:pPr eaLnBrk="0" hangingPunct="0">
              <a:buNone/>
            </a:pPr>
            <a:r>
              <a:rPr lang="en-US" altLang="zh-CN" sz="2400" b="1" dirty="0">
                <a:solidFill>
                  <a:srgbClr val="FFFF00"/>
                </a:solidFill>
                <a:latin typeface="黑体" pitchFamily="2" charset="-122"/>
                <a:ea typeface="黑体" pitchFamily="2" charset="-122"/>
                <a:sym typeface="黑体" pitchFamily="2" charset="-122"/>
              </a:rPr>
              <a:t>3</a:t>
            </a:r>
            <a:r>
              <a:rPr lang="zh-CN" altLang="en-US" sz="2400" b="1" dirty="0">
                <a:solidFill>
                  <a:srgbClr val="FFFF00"/>
                </a:solidFill>
                <a:latin typeface="黑体" pitchFamily="2" charset="-122"/>
                <a:ea typeface="黑体" pitchFamily="2" charset="-122"/>
                <a:sym typeface="黑体" pitchFamily="2" charset="-122"/>
              </a:rPr>
              <a:t>）完善项目申报和评审</a:t>
            </a:r>
          </a:p>
          <a:p>
            <a:pPr eaLnBrk="0" hangingPunct="0">
              <a:buNone/>
            </a:pPr>
            <a:r>
              <a:rPr lang="zh-CN" altLang="en-US" sz="2400" b="1" dirty="0">
                <a:solidFill>
                  <a:srgbClr val="FFFFFF"/>
                </a:solidFill>
                <a:latin typeface="黑体" pitchFamily="2" charset="-122"/>
                <a:ea typeface="黑体" pitchFamily="2" charset="-122"/>
                <a:sym typeface="黑体" pitchFamily="2" charset="-122"/>
              </a:rPr>
              <a:t>   ⑥一律实行网上申报</a:t>
            </a:r>
          </a:p>
          <a:p>
            <a:pPr eaLnBrk="0" hangingPunct="0">
              <a:buNone/>
            </a:pPr>
            <a:r>
              <a:rPr lang="zh-CN" altLang="en-US" sz="2400" b="1" dirty="0" smtClean="0">
                <a:solidFill>
                  <a:srgbClr val="FFFFFF"/>
                </a:solidFill>
                <a:latin typeface="黑体" pitchFamily="2" charset="-122"/>
                <a:ea typeface="黑体" pitchFamily="2" charset="-122"/>
                <a:sym typeface="黑体" pitchFamily="2" charset="-122"/>
              </a:rPr>
              <a:t>   </a:t>
            </a:r>
            <a:r>
              <a:rPr lang="zh-CN" altLang="en-US" sz="2400" b="1" dirty="0">
                <a:solidFill>
                  <a:srgbClr val="FFFFFF"/>
                </a:solidFill>
                <a:latin typeface="黑体" pitchFamily="2" charset="-122"/>
                <a:ea typeface="黑体" pitchFamily="2" charset="-122"/>
                <a:sym typeface="黑体" pitchFamily="2" charset="-122"/>
              </a:rPr>
              <a:t>⑦一律采取视频答辩</a:t>
            </a:r>
          </a:p>
          <a:p>
            <a:pPr eaLnBrk="0" hangingPunct="0">
              <a:buNone/>
            </a:pPr>
            <a:r>
              <a:rPr lang="en-US" altLang="zh-CN" sz="2400" b="1" dirty="0">
                <a:solidFill>
                  <a:srgbClr val="FFFF00"/>
                </a:solidFill>
                <a:latin typeface="黑体" pitchFamily="2" charset="-122"/>
                <a:ea typeface="黑体" pitchFamily="2" charset="-122"/>
                <a:sym typeface="黑体" pitchFamily="2" charset="-122"/>
              </a:rPr>
              <a:t>4</a:t>
            </a:r>
            <a:r>
              <a:rPr lang="zh-CN" altLang="en-US" sz="2400" b="1" dirty="0">
                <a:solidFill>
                  <a:srgbClr val="FFFF00"/>
                </a:solidFill>
                <a:latin typeface="黑体" pitchFamily="2" charset="-122"/>
                <a:ea typeface="黑体" pitchFamily="2" charset="-122"/>
                <a:sym typeface="黑体" pitchFamily="2" charset="-122"/>
              </a:rPr>
              <a:t>）优化经费预算管理</a:t>
            </a:r>
          </a:p>
          <a:p>
            <a:pPr eaLnBrk="0" hangingPunct="0">
              <a:buNone/>
            </a:pPr>
            <a:r>
              <a:rPr lang="zh-CN" altLang="en-US" sz="2400" b="1" dirty="0">
                <a:solidFill>
                  <a:srgbClr val="FFFFFF"/>
                </a:solidFill>
                <a:latin typeface="黑体" pitchFamily="2" charset="-122"/>
                <a:ea typeface="黑体" pitchFamily="2" charset="-122"/>
                <a:sym typeface="黑体" pitchFamily="2" charset="-122"/>
              </a:rPr>
              <a:t>   ⑧优化预算科目，简化评审环节</a:t>
            </a:r>
          </a:p>
          <a:p>
            <a:pPr eaLnBrk="0" hangingPunct="0">
              <a:buNone/>
            </a:pPr>
            <a:r>
              <a:rPr lang="en-US" altLang="zh-CN" sz="2400" b="1" dirty="0">
                <a:solidFill>
                  <a:srgbClr val="FFFF00"/>
                </a:solidFill>
                <a:latin typeface="黑体" pitchFamily="2" charset="-122"/>
                <a:ea typeface="黑体" pitchFamily="2" charset="-122"/>
                <a:sym typeface="黑体" pitchFamily="2" charset="-122"/>
              </a:rPr>
              <a:t>5</a:t>
            </a:r>
            <a:r>
              <a:rPr lang="zh-CN" altLang="en-US" sz="2400" b="1" dirty="0">
                <a:solidFill>
                  <a:srgbClr val="FFFF00"/>
                </a:solidFill>
                <a:latin typeface="黑体" pitchFamily="2" charset="-122"/>
                <a:ea typeface="黑体" pitchFamily="2" charset="-122"/>
                <a:sym typeface="黑体" pitchFamily="2" charset="-122"/>
              </a:rPr>
              <a:t>）加强信息公开</a:t>
            </a:r>
          </a:p>
          <a:p>
            <a:pPr eaLnBrk="0" hangingPunct="0">
              <a:buNone/>
            </a:pPr>
            <a:r>
              <a:rPr lang="zh-CN" altLang="en-US" sz="2400" b="1" dirty="0">
                <a:solidFill>
                  <a:srgbClr val="FFFFFF"/>
                </a:solidFill>
                <a:latin typeface="黑体" pitchFamily="2" charset="-122"/>
                <a:ea typeface="黑体" pitchFamily="2" charset="-122"/>
                <a:sym typeface="黑体" pitchFamily="2" charset="-122"/>
              </a:rPr>
              <a:t>   ⑨立项公告</a:t>
            </a:r>
          </a:p>
          <a:p>
            <a:pPr eaLnBrk="0" hangingPunct="0">
              <a:buNone/>
            </a:pPr>
            <a:r>
              <a:rPr lang="zh-CN" altLang="en-US" sz="2400" b="1" dirty="0">
                <a:solidFill>
                  <a:srgbClr val="FFFFFF"/>
                </a:solidFill>
                <a:latin typeface="黑体" pitchFamily="2" charset="-122"/>
                <a:ea typeface="黑体" pitchFamily="2" charset="-122"/>
                <a:sym typeface="黑体" pitchFamily="2" charset="-122"/>
              </a:rPr>
              <a:t>   ⑩结题公告</a:t>
            </a:r>
            <a:endParaRPr lang="zh-CN" altLang="en-US" sz="2400" b="1" dirty="0">
              <a:solidFill>
                <a:srgbClr val="FFFFFF"/>
              </a:solidFill>
              <a:latin typeface="黑体" pitchFamily="2" charset="-122"/>
              <a:ea typeface="黑体" pitchFamily="2" charset="-122"/>
            </a:endParaRPr>
          </a:p>
        </p:txBody>
      </p:sp>
      <p:sp>
        <p:nvSpPr>
          <p:cNvPr id="69635" name="矩形 6"/>
          <p:cNvSpPr>
            <a:spLocks noChangeArrowheads="1"/>
          </p:cNvSpPr>
          <p:nvPr/>
        </p:nvSpPr>
        <p:spPr bwMode="auto">
          <a:xfrm>
            <a:off x="428596" y="1988840"/>
            <a:ext cx="3500462" cy="3120854"/>
          </a:xfrm>
          <a:prstGeom prst="rect">
            <a:avLst/>
          </a:prstGeom>
          <a:noFill/>
          <a:ln w="9525">
            <a:noFill/>
            <a:miter lim="800000"/>
            <a:headEnd/>
            <a:tailEnd/>
          </a:ln>
        </p:spPr>
        <p:txBody>
          <a:bodyPr wrap="square">
            <a:spAutoFit/>
          </a:bodyPr>
          <a:lstStyle/>
          <a:p>
            <a:pPr eaLnBrk="0" hangingPunct="0">
              <a:spcBef>
                <a:spcPct val="20000"/>
              </a:spcBef>
              <a:buNone/>
            </a:pPr>
            <a:r>
              <a:rPr lang="en-US" altLang="zh-CN" sz="2400" b="1" dirty="0">
                <a:solidFill>
                  <a:srgbClr val="FFFF00"/>
                </a:solidFill>
                <a:latin typeface="黑体" pitchFamily="2" charset="-122"/>
                <a:ea typeface="黑体" pitchFamily="2" charset="-122"/>
                <a:sym typeface="黑体" pitchFamily="2" charset="-122"/>
              </a:rPr>
              <a:t>1</a:t>
            </a:r>
            <a:r>
              <a:rPr lang="zh-CN" altLang="en-US" sz="2400" b="1" dirty="0">
                <a:solidFill>
                  <a:srgbClr val="FFFF00"/>
                </a:solidFill>
                <a:latin typeface="黑体" pitchFamily="2" charset="-122"/>
                <a:ea typeface="黑体" pitchFamily="2" charset="-122"/>
                <a:sym typeface="黑体" pitchFamily="2" charset="-122"/>
              </a:rPr>
              <a:t>）规范指南编制和发布</a:t>
            </a:r>
          </a:p>
          <a:p>
            <a:pPr eaLnBrk="0" hangingPunct="0">
              <a:spcBef>
                <a:spcPct val="20000"/>
              </a:spcBef>
              <a:buNone/>
            </a:pPr>
            <a:r>
              <a:rPr lang="zh-CN" altLang="en-US" sz="2400" b="1" dirty="0">
                <a:solidFill>
                  <a:srgbClr val="FFFFFF"/>
                </a:solidFill>
                <a:latin typeface="黑体" pitchFamily="2" charset="-122"/>
                <a:ea typeface="黑体" pitchFamily="2" charset="-122"/>
                <a:sym typeface="黑体" pitchFamily="2" charset="-122"/>
              </a:rPr>
              <a:t>   ①公开征集指南建议</a:t>
            </a:r>
          </a:p>
          <a:p>
            <a:pPr eaLnBrk="0" hangingPunct="0">
              <a:spcBef>
                <a:spcPct val="20000"/>
              </a:spcBef>
              <a:buNone/>
            </a:pPr>
            <a:r>
              <a:rPr lang="zh-CN" altLang="en-US" sz="2400" b="1" dirty="0" smtClean="0">
                <a:solidFill>
                  <a:srgbClr val="FFFFFF"/>
                </a:solidFill>
                <a:latin typeface="黑体" pitchFamily="2" charset="-122"/>
                <a:ea typeface="黑体" pitchFamily="2" charset="-122"/>
                <a:sym typeface="黑体" pitchFamily="2" charset="-122"/>
              </a:rPr>
              <a:t>   </a:t>
            </a:r>
            <a:r>
              <a:rPr lang="zh-CN" altLang="en-US" sz="2400" b="1" dirty="0">
                <a:solidFill>
                  <a:srgbClr val="FFFFFF"/>
                </a:solidFill>
                <a:latin typeface="黑体" pitchFamily="2" charset="-122"/>
                <a:ea typeface="黑体" pitchFamily="2" charset="-122"/>
                <a:sym typeface="黑体" pitchFamily="2" charset="-122"/>
              </a:rPr>
              <a:t>②公开发布指南</a:t>
            </a:r>
          </a:p>
          <a:p>
            <a:pPr eaLnBrk="0" hangingPunct="0">
              <a:spcBef>
                <a:spcPct val="20000"/>
              </a:spcBef>
              <a:buNone/>
            </a:pPr>
            <a:r>
              <a:rPr lang="en-US" altLang="zh-CN" sz="2400" b="1" dirty="0">
                <a:solidFill>
                  <a:srgbClr val="FFFF00"/>
                </a:solidFill>
                <a:latin typeface="黑体" pitchFamily="2" charset="-122"/>
                <a:ea typeface="黑体" pitchFamily="2" charset="-122"/>
                <a:sym typeface="黑体" pitchFamily="2" charset="-122"/>
              </a:rPr>
              <a:t>2</a:t>
            </a:r>
            <a:r>
              <a:rPr lang="zh-CN" altLang="en-US" sz="2400" b="1" dirty="0">
                <a:solidFill>
                  <a:srgbClr val="FFFF00"/>
                </a:solidFill>
                <a:latin typeface="黑体" pitchFamily="2" charset="-122"/>
                <a:ea typeface="黑体" pitchFamily="2" charset="-122"/>
                <a:sym typeface="黑体" pitchFamily="2" charset="-122"/>
              </a:rPr>
              <a:t>）加强项目库建设</a:t>
            </a:r>
          </a:p>
          <a:p>
            <a:pPr eaLnBrk="0" hangingPunct="0">
              <a:spcBef>
                <a:spcPct val="20000"/>
              </a:spcBef>
              <a:buNone/>
            </a:pPr>
            <a:r>
              <a:rPr lang="zh-CN" altLang="en-US" sz="2400" b="1" dirty="0">
                <a:solidFill>
                  <a:srgbClr val="FFFFFF"/>
                </a:solidFill>
                <a:latin typeface="黑体" pitchFamily="2" charset="-122"/>
                <a:ea typeface="黑体" pitchFamily="2" charset="-122"/>
                <a:sym typeface="黑体" pitchFamily="2" charset="-122"/>
              </a:rPr>
              <a:t>   ③规范需求征集渠道</a:t>
            </a:r>
          </a:p>
          <a:p>
            <a:pPr eaLnBrk="0" hangingPunct="0">
              <a:spcBef>
                <a:spcPct val="20000"/>
              </a:spcBef>
              <a:buNone/>
            </a:pPr>
            <a:r>
              <a:rPr lang="zh-CN" altLang="en-US" sz="2400" b="1" dirty="0">
                <a:solidFill>
                  <a:srgbClr val="FFFFFF"/>
                </a:solidFill>
                <a:latin typeface="黑体" pitchFamily="2" charset="-122"/>
                <a:ea typeface="黑体" pitchFamily="2" charset="-122"/>
                <a:sym typeface="黑体" pitchFamily="2" charset="-122"/>
              </a:rPr>
              <a:t>   ④建立备选项目库</a:t>
            </a:r>
          </a:p>
          <a:p>
            <a:pPr eaLnBrk="0" hangingPunct="0">
              <a:spcBef>
                <a:spcPct val="20000"/>
              </a:spcBef>
              <a:buNone/>
            </a:pPr>
            <a:r>
              <a:rPr lang="zh-CN" altLang="en-US" sz="2400" b="1" dirty="0">
                <a:solidFill>
                  <a:srgbClr val="FFFFFF"/>
                </a:solidFill>
                <a:latin typeface="黑体" pitchFamily="2" charset="-122"/>
                <a:ea typeface="黑体" pitchFamily="2" charset="-122"/>
                <a:sym typeface="黑体" pitchFamily="2" charset="-122"/>
              </a:rPr>
              <a:t>   ⑤凝炼任务安排建议</a:t>
            </a:r>
            <a:endParaRPr lang="zh-CN" altLang="en-US" sz="2400" b="1" dirty="0">
              <a:solidFill>
                <a:srgbClr val="FFFFFF"/>
              </a:solidFill>
              <a:latin typeface="黑体" pitchFamily="2" charset="-122"/>
              <a:ea typeface="黑体" pitchFamily="2" charset="-122"/>
            </a:endParaRPr>
          </a:p>
        </p:txBody>
      </p:sp>
      <p:sp>
        <p:nvSpPr>
          <p:cNvPr id="69636" name="矩形 7"/>
          <p:cNvSpPr>
            <a:spLocks noChangeArrowheads="1"/>
          </p:cNvSpPr>
          <p:nvPr/>
        </p:nvSpPr>
        <p:spPr bwMode="auto">
          <a:xfrm>
            <a:off x="395288" y="1412875"/>
            <a:ext cx="309562" cy="457200"/>
          </a:xfrm>
          <a:prstGeom prst="rect">
            <a:avLst/>
          </a:prstGeom>
          <a:noFill/>
          <a:ln w="9525">
            <a:noFill/>
            <a:miter lim="800000"/>
            <a:headEnd/>
            <a:tailEnd/>
          </a:ln>
        </p:spPr>
        <p:txBody>
          <a:bodyPr wrap="none">
            <a:spAutoFit/>
          </a:bodyPr>
          <a:lstStyle/>
          <a:p>
            <a:pPr eaLnBrk="0" hangingPunct="0">
              <a:spcBef>
                <a:spcPts val="1200"/>
              </a:spcBef>
            </a:pPr>
            <a:endParaRPr lang="zh-CN" altLang="en-US" sz="2400" b="1">
              <a:solidFill>
                <a:schemeClr val="hlink"/>
              </a:solidFill>
              <a:ea typeface="黑体" pitchFamily="2" charset="-122"/>
              <a:sym typeface="Times New Roman" pitchFamily="18" charset="0"/>
            </a:endParaRPr>
          </a:p>
        </p:txBody>
      </p:sp>
      <p:sp>
        <p:nvSpPr>
          <p:cNvPr id="69638" name="Text Box 4"/>
          <p:cNvSpPr txBox="1">
            <a:spLocks noChangeArrowheads="1"/>
          </p:cNvSpPr>
          <p:nvPr/>
        </p:nvSpPr>
        <p:spPr bwMode="auto">
          <a:xfrm>
            <a:off x="357158" y="500042"/>
            <a:ext cx="7775575" cy="1028700"/>
          </a:xfrm>
          <a:prstGeom prst="rect">
            <a:avLst/>
          </a:prstGeom>
          <a:noFill/>
          <a:ln w="9525">
            <a:noFill/>
            <a:miter lim="800000"/>
            <a:headEnd/>
            <a:tailEnd/>
          </a:ln>
          <a:effectLst/>
        </p:spPr>
        <p:txBody>
          <a:bodyPr lIns="98722" tIns="49361" rIns="98722" bIns="49361" anchor="ctr"/>
          <a:lstStyle/>
          <a:p>
            <a:pPr defTabSz="977900">
              <a:buSzPct val="100000"/>
              <a:buNone/>
            </a:pPr>
            <a:r>
              <a:rPr lang="zh-CN" altLang="en-US" sz="3600" b="1" dirty="0">
                <a:solidFill>
                  <a:srgbClr val="FFFF00"/>
                </a:solidFill>
                <a:ea typeface="黑体" pitchFamily="2" charset="-122"/>
                <a:sym typeface="Arial" charset="0"/>
              </a:rPr>
              <a:t>调整优化国家科技计划</a:t>
            </a:r>
            <a:r>
              <a:rPr lang="zh-CN" altLang="en-US" sz="3600" b="1" dirty="0" smtClean="0">
                <a:solidFill>
                  <a:srgbClr val="FFFF00"/>
                </a:solidFill>
                <a:ea typeface="黑体" pitchFamily="2" charset="-122"/>
                <a:sym typeface="Arial" charset="0"/>
              </a:rPr>
              <a:t>管理程序（</a:t>
            </a:r>
            <a:r>
              <a:rPr lang="en-US" altLang="zh-CN" sz="3600" b="1" dirty="0" smtClean="0">
                <a:solidFill>
                  <a:srgbClr val="FFFF00"/>
                </a:solidFill>
                <a:ea typeface="黑体" pitchFamily="2" charset="-122"/>
                <a:sym typeface="Arial" charset="0"/>
              </a:rPr>
              <a:t>2</a:t>
            </a:r>
            <a:r>
              <a:rPr lang="zh-CN" altLang="en-US" sz="3600" b="1" dirty="0" smtClean="0">
                <a:solidFill>
                  <a:srgbClr val="FFFF00"/>
                </a:solidFill>
                <a:ea typeface="黑体" pitchFamily="2" charset="-122"/>
                <a:sym typeface="Arial" charset="0"/>
              </a:rPr>
              <a:t>）</a:t>
            </a:r>
            <a:endParaRPr lang="zh-CN" altLang="en-US" sz="3600" b="1" dirty="0">
              <a:solidFill>
                <a:srgbClr val="FFFF00"/>
              </a:solidFill>
              <a:ea typeface="黑体" pitchFamily="2" charset="-122"/>
            </a:endParaRPr>
          </a:p>
        </p:txBody>
      </p:sp>
      <p:sp>
        <p:nvSpPr>
          <p:cNvPr id="6"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33</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5"/>
          <p:cNvSpPr>
            <a:spLocks noChangeArrowheads="1"/>
          </p:cNvSpPr>
          <p:nvPr/>
        </p:nvSpPr>
        <p:spPr bwMode="auto">
          <a:xfrm>
            <a:off x="458787" y="476672"/>
            <a:ext cx="8328055" cy="5471560"/>
          </a:xfrm>
          <a:prstGeom prst="rect">
            <a:avLst/>
          </a:prstGeom>
          <a:noFill/>
          <a:ln w="9525">
            <a:noFill/>
            <a:miter lim="800000"/>
            <a:headEnd/>
            <a:tailEnd/>
          </a:ln>
        </p:spPr>
        <p:txBody>
          <a:bodyPr wrap="square" lIns="84644" tIns="42322" rIns="84644" bIns="42322">
            <a:spAutoFit/>
          </a:bodyPr>
          <a:lstStyle/>
          <a:p>
            <a:pPr eaLnBrk="0" hangingPunct="0">
              <a:lnSpc>
                <a:spcPct val="150000"/>
              </a:lnSpc>
              <a:spcBef>
                <a:spcPts val="1200"/>
              </a:spcBef>
              <a:buNone/>
            </a:pPr>
            <a:r>
              <a:rPr lang="zh-CN" altLang="en-US" sz="3600" b="1" dirty="0" smtClean="0">
                <a:solidFill>
                  <a:srgbClr val="FFFF00"/>
                </a:solidFill>
                <a:latin typeface="黑体" pitchFamily="2" charset="-122"/>
                <a:ea typeface="黑体" pitchFamily="2" charset="-122"/>
                <a:sym typeface="Arial" charset="0"/>
              </a:rPr>
              <a:t>管理改革措施</a:t>
            </a:r>
            <a:endParaRPr lang="en-US" altLang="zh-CN" sz="3600" b="1" dirty="0" smtClean="0">
              <a:solidFill>
                <a:srgbClr val="FFFF00"/>
              </a:solidFill>
              <a:latin typeface="黑体" pitchFamily="2" charset="-122"/>
              <a:ea typeface="黑体" pitchFamily="2" charset="-122"/>
              <a:sym typeface="Arial" charset="0"/>
            </a:endParaRPr>
          </a:p>
          <a:p>
            <a:pPr eaLnBrk="0" hangingPunct="0">
              <a:spcBef>
                <a:spcPts val="1200"/>
              </a:spcBef>
              <a:buNone/>
            </a:pPr>
            <a:r>
              <a:rPr lang="en-US" altLang="zh-CN" sz="800" b="1" dirty="0" smtClean="0">
                <a:solidFill>
                  <a:srgbClr val="FFFF00"/>
                </a:solidFill>
                <a:latin typeface="黑体" pitchFamily="2" charset="-122"/>
                <a:ea typeface="黑体" pitchFamily="2" charset="-122"/>
                <a:sym typeface="Arial" charset="0"/>
              </a:rPr>
              <a:t>  </a:t>
            </a:r>
          </a:p>
          <a:p>
            <a:pPr eaLnBrk="0" hangingPunct="0">
              <a:lnSpc>
                <a:spcPct val="150000"/>
              </a:lnSpc>
              <a:spcBef>
                <a:spcPts val="1200"/>
              </a:spcBef>
              <a:buNone/>
            </a:pPr>
            <a:r>
              <a:rPr lang="en-US" altLang="zh-CN" sz="3200" b="1" dirty="0" smtClean="0">
                <a:solidFill>
                  <a:srgbClr val="FFFF00"/>
                </a:solidFill>
                <a:latin typeface="黑体" pitchFamily="2" charset="-122"/>
                <a:ea typeface="黑体" pitchFamily="2" charset="-122"/>
                <a:sym typeface="Arial" charset="0"/>
              </a:rPr>
              <a:t>1.</a:t>
            </a:r>
            <a:r>
              <a:rPr lang="zh-CN" altLang="en-US" sz="3200" b="1" dirty="0" smtClean="0">
                <a:solidFill>
                  <a:srgbClr val="FFFF00"/>
                </a:solidFill>
                <a:latin typeface="黑体" pitchFamily="2" charset="-122"/>
                <a:ea typeface="黑体" pitchFamily="2" charset="-122"/>
                <a:sym typeface="Arial" charset="0"/>
              </a:rPr>
              <a:t>拓宽</a:t>
            </a:r>
            <a:r>
              <a:rPr lang="zh-CN" altLang="en-US" sz="3200" b="1" dirty="0">
                <a:solidFill>
                  <a:srgbClr val="FFFF00"/>
                </a:solidFill>
                <a:latin typeface="黑体" pitchFamily="2" charset="-122"/>
                <a:ea typeface="黑体" pitchFamily="2" charset="-122"/>
                <a:sym typeface="Arial" charset="0"/>
              </a:rPr>
              <a:t>项目征集渠道</a:t>
            </a:r>
            <a:endParaRPr lang="en-US" sz="3200" b="1" dirty="0">
              <a:solidFill>
                <a:srgbClr val="FFFF00"/>
              </a:solidFill>
              <a:latin typeface="黑体" pitchFamily="2" charset="-122"/>
              <a:ea typeface="黑体" pitchFamily="2" charset="-122"/>
              <a:sym typeface="Arial" charset="0"/>
            </a:endParaRPr>
          </a:p>
          <a:p>
            <a:pPr marL="292100" indent="-292100" eaLnBrk="0" hangingPunct="0">
              <a:lnSpc>
                <a:spcPts val="4000"/>
              </a:lnSpc>
              <a:spcBef>
                <a:spcPts val="1200"/>
              </a:spcBef>
              <a:buFont typeface="Wingdings" pitchFamily="2" charset="2"/>
              <a:buChar char="l"/>
            </a:pPr>
            <a:r>
              <a:rPr lang="zh-CN" altLang="en-US" sz="2800" b="1" dirty="0">
                <a:solidFill>
                  <a:srgbClr val="FF0000"/>
                </a:solidFill>
                <a:latin typeface="黑体" pitchFamily="2" charset="-122"/>
                <a:ea typeface="黑体" pitchFamily="2" charset="-122"/>
                <a:sym typeface="Arial" charset="0"/>
              </a:rPr>
              <a:t>按照重点领域和研究方向发布指南。</a:t>
            </a:r>
            <a:r>
              <a:rPr lang="zh-CN" altLang="en-US" sz="2800" b="1" dirty="0">
                <a:latin typeface="黑体" pitchFamily="2" charset="-122"/>
                <a:ea typeface="黑体" pitchFamily="2" charset="-122"/>
              </a:rPr>
              <a:t>指南只提出领域和方向，不对具体技术路线、任务指标等作过多规定，不对申报人职称等作过多限制</a:t>
            </a:r>
          </a:p>
          <a:p>
            <a:pPr marL="292100" indent="-292100" eaLnBrk="0" hangingPunct="0">
              <a:lnSpc>
                <a:spcPts val="4000"/>
              </a:lnSpc>
              <a:spcBef>
                <a:spcPts val="1200"/>
              </a:spcBef>
              <a:buSzPct val="100000"/>
              <a:buFont typeface="Wingdings" pitchFamily="2" charset="2"/>
              <a:buChar char="l"/>
            </a:pPr>
            <a:r>
              <a:rPr lang="zh-CN" altLang="en-US" sz="2800" b="1" dirty="0">
                <a:solidFill>
                  <a:srgbClr val="FF0000"/>
                </a:solidFill>
                <a:latin typeface="黑体" pitchFamily="2" charset="-122"/>
                <a:ea typeface="黑体" pitchFamily="2" charset="-122"/>
                <a:sym typeface="Arial" charset="0"/>
              </a:rPr>
              <a:t>拓宽申报渠道，扩大需求征集范围。</a:t>
            </a:r>
            <a:r>
              <a:rPr lang="zh-CN" altLang="en-US" sz="2800" b="1" dirty="0">
                <a:latin typeface="黑体" pitchFamily="2" charset="-122"/>
                <a:ea typeface="黑体" pitchFamily="2" charset="-122"/>
              </a:rPr>
              <a:t>增加了行业协会、联盟、国家重点实验室、工程中心、高新区等多种项目申报渠道</a:t>
            </a:r>
          </a:p>
        </p:txBody>
      </p:sp>
      <p:sp>
        <p:nvSpPr>
          <p:cNvPr id="3"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34</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5"/>
          <p:cNvSpPr>
            <a:spLocks noChangeArrowheads="1"/>
          </p:cNvSpPr>
          <p:nvPr/>
        </p:nvSpPr>
        <p:spPr bwMode="auto">
          <a:xfrm>
            <a:off x="285720" y="548680"/>
            <a:ext cx="8529638" cy="5020668"/>
          </a:xfrm>
          <a:prstGeom prst="rect">
            <a:avLst/>
          </a:prstGeom>
          <a:noFill/>
          <a:ln w="9525">
            <a:noFill/>
            <a:miter lim="800000"/>
            <a:headEnd/>
            <a:tailEnd/>
          </a:ln>
        </p:spPr>
        <p:txBody>
          <a:bodyPr lIns="84644" tIns="42322" rIns="84644" bIns="42322">
            <a:spAutoFit/>
          </a:bodyPr>
          <a:lstStyle/>
          <a:p>
            <a:pPr eaLnBrk="0" hangingPunct="0">
              <a:lnSpc>
                <a:spcPct val="150000"/>
              </a:lnSpc>
              <a:spcBef>
                <a:spcPts val="1200"/>
              </a:spcBef>
              <a:buNone/>
            </a:pPr>
            <a:r>
              <a:rPr lang="zh-CN" altLang="en-US" sz="3600" dirty="0">
                <a:solidFill>
                  <a:srgbClr val="FFFF00"/>
                </a:solidFill>
                <a:latin typeface="黑体" pitchFamily="2" charset="-122"/>
                <a:ea typeface="黑体" pitchFamily="2" charset="-122"/>
                <a:sym typeface="Arial" charset="0"/>
              </a:rPr>
              <a:t>管理改革措施</a:t>
            </a:r>
            <a:endParaRPr lang="en-US" altLang="zh-CN" sz="3600" dirty="0">
              <a:solidFill>
                <a:srgbClr val="FFFF00"/>
              </a:solidFill>
              <a:latin typeface="黑体" pitchFamily="2" charset="-122"/>
              <a:ea typeface="黑体" pitchFamily="2" charset="-122"/>
              <a:sym typeface="Arial" charset="0"/>
            </a:endParaRPr>
          </a:p>
          <a:p>
            <a:pPr marL="292100" indent="-292100" eaLnBrk="0" hangingPunct="0">
              <a:lnSpc>
                <a:spcPct val="130000"/>
              </a:lnSpc>
            </a:pPr>
            <a:r>
              <a:rPr lang="en-US" altLang="zh-CN" sz="1000" b="1" dirty="0" smtClean="0">
                <a:latin typeface="黑体" pitchFamily="2" charset="-122"/>
                <a:ea typeface="黑体" pitchFamily="2" charset="-122"/>
                <a:sym typeface="Arial" charset="0"/>
              </a:rPr>
              <a:t> </a:t>
            </a:r>
            <a:endParaRPr lang="en-US" altLang="zh-CN" sz="1000" b="1" dirty="0">
              <a:latin typeface="黑体" pitchFamily="2" charset="-122"/>
              <a:ea typeface="黑体" pitchFamily="2" charset="-122"/>
              <a:sym typeface="Arial" charset="0"/>
            </a:endParaRPr>
          </a:p>
          <a:p>
            <a:pPr eaLnBrk="0" hangingPunct="0">
              <a:lnSpc>
                <a:spcPct val="130000"/>
              </a:lnSpc>
              <a:spcBef>
                <a:spcPts val="1200"/>
              </a:spcBef>
              <a:buNone/>
            </a:pPr>
            <a:r>
              <a:rPr lang="en-US" altLang="zh-CN" sz="3300" b="1" dirty="0" smtClean="0">
                <a:solidFill>
                  <a:srgbClr val="FFFF00"/>
                </a:solidFill>
                <a:latin typeface="黑体" pitchFamily="2" charset="-122"/>
                <a:ea typeface="黑体" pitchFamily="2" charset="-122"/>
                <a:sym typeface="Arial" charset="0"/>
              </a:rPr>
              <a:t>2.</a:t>
            </a:r>
            <a:r>
              <a:rPr lang="zh-CN" altLang="en-US" sz="3300" b="1" dirty="0" smtClean="0">
                <a:solidFill>
                  <a:srgbClr val="FFFF00"/>
                </a:solidFill>
                <a:latin typeface="黑体" pitchFamily="2" charset="-122"/>
                <a:ea typeface="黑体" pitchFamily="2" charset="-122"/>
                <a:sym typeface="Arial" charset="0"/>
              </a:rPr>
              <a:t>实施</a:t>
            </a:r>
            <a:r>
              <a:rPr lang="zh-CN" altLang="en-US" sz="3300" b="1" dirty="0">
                <a:solidFill>
                  <a:srgbClr val="FFFF00"/>
                </a:solidFill>
                <a:latin typeface="黑体" pitchFamily="2" charset="-122"/>
                <a:ea typeface="黑体" pitchFamily="2" charset="-122"/>
                <a:sym typeface="Arial" charset="0"/>
              </a:rPr>
              <a:t>网络视频评审和答辩</a:t>
            </a:r>
          </a:p>
          <a:p>
            <a:pPr marL="292100" indent="-292100" eaLnBrk="0" hangingPunct="0">
              <a:lnSpc>
                <a:spcPct val="130000"/>
              </a:lnSpc>
              <a:buClr>
                <a:srgbClr val="FF0000"/>
              </a:buClr>
              <a:buSzPct val="100000"/>
              <a:buFont typeface="Wingdings" pitchFamily="2" charset="2"/>
              <a:buChar char="l"/>
            </a:pPr>
            <a:r>
              <a:rPr lang="zh-CN" altLang="en-US" sz="2800" dirty="0">
                <a:latin typeface="黑体" pitchFamily="2" charset="-122"/>
                <a:ea typeface="黑体" pitchFamily="2" charset="-122"/>
                <a:sym typeface="Arial" charset="0"/>
              </a:rPr>
              <a:t>2011年国家科技计划项目评审答辩开始采用网络视频会议</a:t>
            </a:r>
            <a:r>
              <a:rPr lang="zh-CN" altLang="en-US" sz="2800" dirty="0" smtClean="0">
                <a:latin typeface="黑体" pitchFamily="2" charset="-122"/>
                <a:ea typeface="黑体" pitchFamily="2" charset="-122"/>
                <a:sym typeface="Arial" charset="0"/>
              </a:rPr>
              <a:t>方式</a:t>
            </a:r>
            <a:endParaRPr lang="en-US" altLang="zh-CN" sz="2800" dirty="0" smtClean="0">
              <a:latin typeface="黑体" pitchFamily="2" charset="-122"/>
              <a:ea typeface="黑体" pitchFamily="2" charset="-122"/>
              <a:sym typeface="Arial" charset="0"/>
            </a:endParaRPr>
          </a:p>
          <a:p>
            <a:pPr marL="292100" indent="-292100" eaLnBrk="0" hangingPunct="0">
              <a:lnSpc>
                <a:spcPct val="130000"/>
              </a:lnSpc>
              <a:buClr>
                <a:srgbClr val="FF0000"/>
              </a:buClr>
              <a:buSzPct val="100000"/>
              <a:buFont typeface="Wingdings" pitchFamily="2" charset="2"/>
              <a:buChar char="l"/>
            </a:pPr>
            <a:r>
              <a:rPr lang="zh-CN" altLang="en-US" dirty="0" smtClean="0">
                <a:latin typeface="黑体" pitchFamily="2" charset="-122"/>
                <a:ea typeface="黑体" pitchFamily="2" charset="-122"/>
                <a:sym typeface="Arial" charset="0"/>
              </a:rPr>
              <a:t>视频评审方式：单向视频、双向音频</a:t>
            </a:r>
            <a:endParaRPr lang="zh-CN" altLang="en-US" sz="2800" dirty="0">
              <a:latin typeface="黑体" pitchFamily="2" charset="-122"/>
              <a:ea typeface="黑体" pitchFamily="2" charset="-122"/>
              <a:sym typeface="Arial" charset="0"/>
            </a:endParaRPr>
          </a:p>
          <a:p>
            <a:pPr marL="292100" indent="-292100" eaLnBrk="0" hangingPunct="0">
              <a:lnSpc>
                <a:spcPct val="130000"/>
              </a:lnSpc>
              <a:buClr>
                <a:srgbClr val="FF0000"/>
              </a:buClr>
              <a:buSzPct val="100000"/>
              <a:buFont typeface="Wingdings" pitchFamily="2" charset="2"/>
              <a:buChar char="l"/>
            </a:pPr>
            <a:r>
              <a:rPr lang="zh-CN" altLang="en-US" sz="2800" dirty="0">
                <a:latin typeface="黑体" pitchFamily="2" charset="-122"/>
                <a:ea typeface="黑体" pitchFamily="2" charset="-122"/>
                <a:sym typeface="Arial" charset="0"/>
              </a:rPr>
              <a:t>通过全程录像备案，实现了“可查询、可申述、可追溯”，增强了各方责任感，净化了答辩</a:t>
            </a:r>
            <a:r>
              <a:rPr lang="zh-CN" altLang="en-US" sz="2800" dirty="0" smtClean="0">
                <a:latin typeface="黑体" pitchFamily="2" charset="-122"/>
                <a:ea typeface="黑体" pitchFamily="2" charset="-122"/>
                <a:sym typeface="Arial" charset="0"/>
              </a:rPr>
              <a:t>环境</a:t>
            </a:r>
            <a:endParaRPr lang="zh-CN" altLang="en-US" sz="2800" dirty="0">
              <a:latin typeface="黑体" pitchFamily="2" charset="-122"/>
              <a:ea typeface="黑体" pitchFamily="2" charset="-122"/>
              <a:sym typeface="Arial" charset="0"/>
            </a:endParaRPr>
          </a:p>
        </p:txBody>
      </p:sp>
      <p:sp>
        <p:nvSpPr>
          <p:cNvPr id="3"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35</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7"/>
          <p:cNvSpPr>
            <a:spLocks noRot="1" noChangeArrowheads="1"/>
          </p:cNvSpPr>
          <p:nvPr/>
        </p:nvSpPr>
        <p:spPr bwMode="auto">
          <a:xfrm>
            <a:off x="524644" y="611984"/>
            <a:ext cx="8151812" cy="742950"/>
          </a:xfrm>
          <a:prstGeom prst="rect">
            <a:avLst/>
          </a:prstGeom>
          <a:noFill/>
          <a:ln w="9525">
            <a:noFill/>
            <a:miter lim="800000"/>
            <a:headEnd/>
            <a:tailEnd/>
          </a:ln>
        </p:spPr>
        <p:txBody>
          <a:bodyPr lIns="91407" tIns="45703" rIns="91407" bIns="45703" anchor="ctr"/>
          <a:lstStyle/>
          <a:p>
            <a:pPr eaLnBrk="0" hangingPunct="0">
              <a:lnSpc>
                <a:spcPct val="150000"/>
              </a:lnSpc>
              <a:spcBef>
                <a:spcPts val="1200"/>
              </a:spcBef>
              <a:buNone/>
            </a:pPr>
            <a:r>
              <a:rPr lang="zh-CN" altLang="en-US" sz="4000" dirty="0">
                <a:solidFill>
                  <a:srgbClr val="FFFF00"/>
                </a:solidFill>
                <a:latin typeface="黑体" pitchFamily="2" charset="-122"/>
                <a:ea typeface="黑体" pitchFamily="2" charset="-122"/>
                <a:sym typeface="Arial" charset="0"/>
              </a:rPr>
              <a:t>管理改革措施</a:t>
            </a:r>
            <a:endParaRPr lang="en-US" altLang="zh-CN" sz="4000" dirty="0">
              <a:solidFill>
                <a:srgbClr val="FFFF00"/>
              </a:solidFill>
              <a:latin typeface="黑体" pitchFamily="2" charset="-122"/>
              <a:ea typeface="黑体" pitchFamily="2" charset="-122"/>
              <a:sym typeface="Arial" charset="0"/>
            </a:endParaRPr>
          </a:p>
        </p:txBody>
      </p:sp>
      <p:sp>
        <p:nvSpPr>
          <p:cNvPr id="92163" name="矩形 5"/>
          <p:cNvSpPr>
            <a:spLocks noChangeArrowheads="1"/>
          </p:cNvSpPr>
          <p:nvPr/>
        </p:nvSpPr>
        <p:spPr bwMode="auto">
          <a:xfrm>
            <a:off x="611560" y="2420888"/>
            <a:ext cx="7786716" cy="2932404"/>
          </a:xfrm>
          <a:prstGeom prst="rect">
            <a:avLst/>
          </a:prstGeom>
          <a:noFill/>
          <a:ln w="9525">
            <a:noFill/>
            <a:miter lim="800000"/>
            <a:headEnd/>
            <a:tailEnd/>
          </a:ln>
        </p:spPr>
        <p:txBody>
          <a:bodyPr wrap="square" lIns="84644" tIns="42322" rIns="84644" bIns="42322">
            <a:spAutoFit/>
          </a:bodyPr>
          <a:lstStyle/>
          <a:p>
            <a:pPr eaLnBrk="0" hangingPunct="0">
              <a:lnSpc>
                <a:spcPct val="125000"/>
              </a:lnSpc>
              <a:spcBef>
                <a:spcPts val="1200"/>
              </a:spcBef>
              <a:buSzPct val="100000"/>
              <a:buNone/>
            </a:pPr>
            <a:r>
              <a:rPr lang="en-US" altLang="zh-CN" sz="3600" b="1" dirty="0" smtClean="0">
                <a:solidFill>
                  <a:srgbClr val="FFFF00"/>
                </a:solidFill>
                <a:latin typeface="黑体" pitchFamily="2" charset="-122"/>
                <a:ea typeface="黑体" pitchFamily="2" charset="-122"/>
                <a:sym typeface="Arial" charset="0"/>
              </a:rPr>
              <a:t>3.</a:t>
            </a:r>
            <a:r>
              <a:rPr lang="zh-CN" altLang="en-US" sz="3600" b="1" dirty="0" smtClean="0">
                <a:solidFill>
                  <a:srgbClr val="FFFF00"/>
                </a:solidFill>
                <a:latin typeface="黑体" pitchFamily="2" charset="-122"/>
                <a:ea typeface="黑体" pitchFamily="2" charset="-122"/>
                <a:sym typeface="Arial" charset="0"/>
              </a:rPr>
              <a:t>探索</a:t>
            </a:r>
            <a:r>
              <a:rPr lang="zh-CN" altLang="en-US" sz="3600" b="1" dirty="0">
                <a:solidFill>
                  <a:srgbClr val="FFFF00"/>
                </a:solidFill>
                <a:latin typeface="黑体" pitchFamily="2" charset="-122"/>
                <a:ea typeface="黑体" pitchFamily="2" charset="-122"/>
                <a:sym typeface="Arial" charset="0"/>
              </a:rPr>
              <a:t>建立备选项目库</a:t>
            </a:r>
            <a:endParaRPr lang="en-US" sz="3600" b="1" dirty="0">
              <a:solidFill>
                <a:srgbClr val="FFFF00"/>
              </a:solidFill>
              <a:latin typeface="黑体" pitchFamily="2" charset="-122"/>
              <a:ea typeface="黑体" pitchFamily="2" charset="-122"/>
              <a:sym typeface="Arial" charset="0"/>
            </a:endParaRPr>
          </a:p>
          <a:p>
            <a:pPr>
              <a:lnSpc>
                <a:spcPct val="125000"/>
              </a:lnSpc>
              <a:spcBef>
                <a:spcPts val="1200"/>
              </a:spcBef>
              <a:buClr>
                <a:srgbClr val="FF0000"/>
              </a:buClr>
            </a:pPr>
            <a:r>
              <a:rPr lang="zh-CN" altLang="en-US" sz="3200" dirty="0" smtClean="0">
                <a:latin typeface="黑体" pitchFamily="2" charset="-122"/>
                <a:ea typeface="黑体" pitchFamily="2" charset="-122"/>
              </a:rPr>
              <a:t> 凝练计划备选项目</a:t>
            </a:r>
          </a:p>
          <a:p>
            <a:pPr>
              <a:lnSpc>
                <a:spcPct val="125000"/>
              </a:lnSpc>
              <a:spcBef>
                <a:spcPts val="1200"/>
              </a:spcBef>
              <a:buClr>
                <a:srgbClr val="FF0000"/>
              </a:buClr>
              <a:buFont typeface="Wingdings" pitchFamily="2" charset="2"/>
              <a:buChar char="l"/>
            </a:pPr>
            <a:r>
              <a:rPr lang="zh-CN" altLang="en-US" sz="3200" dirty="0" smtClean="0">
                <a:latin typeface="黑体" pitchFamily="2" charset="-122"/>
                <a:ea typeface="黑体" pitchFamily="2" charset="-122"/>
              </a:rPr>
              <a:t> 有利于</a:t>
            </a:r>
            <a:r>
              <a:rPr lang="zh-CN" altLang="en-US" sz="3200" dirty="0">
                <a:latin typeface="黑体" pitchFamily="2" charset="-122"/>
                <a:ea typeface="黑体" pitchFamily="2" charset="-122"/>
              </a:rPr>
              <a:t>更加有效和从容地完成财政预算，增强执行预算的</a:t>
            </a:r>
            <a:r>
              <a:rPr lang="zh-CN" altLang="en-US" sz="3200" dirty="0" smtClean="0">
                <a:latin typeface="黑体" pitchFamily="2" charset="-122"/>
                <a:ea typeface="黑体" pitchFamily="2" charset="-122"/>
              </a:rPr>
              <a:t>主动性</a:t>
            </a:r>
            <a:endParaRPr lang="en-US" sz="3200" dirty="0">
              <a:latin typeface="黑体" pitchFamily="2" charset="-122"/>
              <a:ea typeface="黑体" pitchFamily="2" charset="-122"/>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36</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7"/>
          <p:cNvSpPr>
            <a:spLocks noRot="1" noChangeArrowheads="1"/>
          </p:cNvSpPr>
          <p:nvPr/>
        </p:nvSpPr>
        <p:spPr bwMode="auto">
          <a:xfrm>
            <a:off x="452636" y="548680"/>
            <a:ext cx="8151812" cy="742950"/>
          </a:xfrm>
          <a:prstGeom prst="rect">
            <a:avLst/>
          </a:prstGeom>
          <a:noFill/>
          <a:ln w="9525">
            <a:noFill/>
            <a:miter lim="800000"/>
            <a:headEnd/>
            <a:tailEnd/>
          </a:ln>
        </p:spPr>
        <p:txBody>
          <a:bodyPr lIns="91407" tIns="45703" rIns="91407" bIns="45703" anchor="ctr"/>
          <a:lstStyle/>
          <a:p>
            <a:pPr eaLnBrk="0" hangingPunct="0">
              <a:lnSpc>
                <a:spcPct val="150000"/>
              </a:lnSpc>
              <a:spcBef>
                <a:spcPts val="1200"/>
              </a:spcBef>
              <a:buNone/>
            </a:pPr>
            <a:r>
              <a:rPr lang="zh-CN" altLang="en-US" sz="4000" dirty="0">
                <a:solidFill>
                  <a:srgbClr val="FFFF00"/>
                </a:solidFill>
                <a:latin typeface="黑体" pitchFamily="2" charset="-122"/>
                <a:ea typeface="黑体" pitchFamily="2" charset="-122"/>
                <a:sym typeface="Arial" charset="0"/>
              </a:rPr>
              <a:t>管理改革措施</a:t>
            </a:r>
            <a:endParaRPr lang="en-US" altLang="zh-CN" sz="4000" dirty="0">
              <a:solidFill>
                <a:srgbClr val="FFFF00"/>
              </a:solidFill>
              <a:latin typeface="黑体" pitchFamily="2" charset="-122"/>
              <a:ea typeface="黑体" pitchFamily="2" charset="-122"/>
              <a:sym typeface="Arial" charset="0"/>
            </a:endParaRPr>
          </a:p>
        </p:txBody>
      </p:sp>
      <p:sp>
        <p:nvSpPr>
          <p:cNvPr id="93187" name="矩形 5"/>
          <p:cNvSpPr>
            <a:spLocks noChangeArrowheads="1"/>
          </p:cNvSpPr>
          <p:nvPr/>
        </p:nvSpPr>
        <p:spPr bwMode="auto">
          <a:xfrm>
            <a:off x="467544" y="2636912"/>
            <a:ext cx="8424936" cy="3086292"/>
          </a:xfrm>
          <a:prstGeom prst="rect">
            <a:avLst/>
          </a:prstGeom>
          <a:noFill/>
          <a:ln w="9525">
            <a:noFill/>
            <a:miter lim="800000"/>
            <a:headEnd/>
            <a:tailEnd/>
          </a:ln>
        </p:spPr>
        <p:txBody>
          <a:bodyPr wrap="square" lIns="84644" tIns="42322" rIns="84644" bIns="42322">
            <a:spAutoFit/>
          </a:bodyPr>
          <a:lstStyle/>
          <a:p>
            <a:pPr>
              <a:lnSpc>
                <a:spcPct val="125000"/>
              </a:lnSpc>
              <a:spcBef>
                <a:spcPts val="1200"/>
              </a:spcBef>
              <a:buClr>
                <a:srgbClr val="FF0000"/>
              </a:buClr>
              <a:buFont typeface="Wingdings" pitchFamily="2" charset="2"/>
              <a:buChar char="l"/>
            </a:pPr>
            <a:r>
              <a:rPr lang="zh-CN" altLang="en-US" sz="2800" dirty="0">
                <a:latin typeface="黑体" pitchFamily="2" charset="-122"/>
                <a:ea typeface="黑体" pitchFamily="2" charset="-122"/>
              </a:rPr>
              <a:t>增加项目管理的公开透明，实行项目立项公示等制度，进一步发挥审计、监察等在项目管理中的作用</a:t>
            </a:r>
          </a:p>
          <a:p>
            <a:pPr>
              <a:lnSpc>
                <a:spcPct val="125000"/>
              </a:lnSpc>
              <a:spcBef>
                <a:spcPts val="1200"/>
              </a:spcBef>
              <a:buClr>
                <a:srgbClr val="FF0000"/>
              </a:buClr>
              <a:buFont typeface="Wingdings" pitchFamily="2" charset="2"/>
              <a:buChar char="l"/>
            </a:pPr>
            <a:r>
              <a:rPr lang="zh-CN" altLang="en-US" sz="2800" dirty="0">
                <a:latin typeface="黑体" pitchFamily="2" charset="-122"/>
                <a:ea typeface="黑体" pitchFamily="2" charset="-122"/>
              </a:rPr>
              <a:t>在主体科技计划管理办法的修订中，特别强调信息公开并使其制度化</a:t>
            </a:r>
          </a:p>
          <a:p>
            <a:pPr>
              <a:lnSpc>
                <a:spcPct val="125000"/>
              </a:lnSpc>
              <a:spcBef>
                <a:spcPts val="1200"/>
              </a:spcBef>
              <a:buClr>
                <a:srgbClr val="FF0000"/>
              </a:buClr>
              <a:buFont typeface="Wingdings" pitchFamily="2" charset="2"/>
              <a:buChar char="l"/>
            </a:pPr>
            <a:r>
              <a:rPr lang="zh-CN" altLang="en-US" sz="2800" dirty="0">
                <a:latin typeface="黑体" pitchFamily="2" charset="-122"/>
                <a:ea typeface="黑体" pitchFamily="2" charset="-122"/>
              </a:rPr>
              <a:t>备选</a:t>
            </a:r>
            <a:r>
              <a:rPr lang="zh-CN" altLang="en-US" sz="2800" dirty="0" smtClean="0">
                <a:latin typeface="黑体" pitchFamily="2" charset="-122"/>
                <a:ea typeface="黑体" pitchFamily="2" charset="-122"/>
              </a:rPr>
              <a:t>项目全部</a:t>
            </a:r>
            <a:r>
              <a:rPr lang="zh-CN" altLang="en-US" sz="2800" dirty="0">
                <a:latin typeface="黑体" pitchFamily="2" charset="-122"/>
                <a:ea typeface="黑体" pitchFamily="2" charset="-122"/>
              </a:rPr>
              <a:t>在科技部网站和科技日报分领域公示</a:t>
            </a:r>
          </a:p>
        </p:txBody>
      </p:sp>
      <p:sp>
        <p:nvSpPr>
          <p:cNvPr id="93189" name="矩形 4"/>
          <p:cNvSpPr>
            <a:spLocks noChangeArrowheads="1"/>
          </p:cNvSpPr>
          <p:nvPr/>
        </p:nvSpPr>
        <p:spPr bwMode="auto">
          <a:xfrm>
            <a:off x="539552" y="1857364"/>
            <a:ext cx="3714747" cy="623248"/>
          </a:xfrm>
          <a:prstGeom prst="rect">
            <a:avLst/>
          </a:prstGeom>
          <a:noFill/>
          <a:ln w="9525">
            <a:noFill/>
            <a:miter lim="800000"/>
            <a:headEnd/>
            <a:tailEnd/>
          </a:ln>
        </p:spPr>
        <p:txBody>
          <a:bodyPr wrap="square">
            <a:spAutoFit/>
          </a:bodyPr>
          <a:lstStyle/>
          <a:p>
            <a:pPr eaLnBrk="0" hangingPunct="0">
              <a:lnSpc>
                <a:spcPct val="125000"/>
              </a:lnSpc>
              <a:spcBef>
                <a:spcPts val="1200"/>
              </a:spcBef>
              <a:buSzPct val="100000"/>
              <a:buNone/>
            </a:pPr>
            <a:r>
              <a:rPr lang="en-US" altLang="zh-CN" sz="3200" b="1" dirty="0" smtClean="0">
                <a:solidFill>
                  <a:srgbClr val="FFFF00"/>
                </a:solidFill>
                <a:latin typeface="黑体" pitchFamily="2" charset="-122"/>
                <a:ea typeface="黑体" pitchFamily="2" charset="-122"/>
                <a:sym typeface="Arial" charset="0"/>
              </a:rPr>
              <a:t>4.</a:t>
            </a:r>
            <a:r>
              <a:rPr lang="zh-CN" altLang="en-US" sz="3200" b="1" dirty="0" smtClean="0">
                <a:solidFill>
                  <a:srgbClr val="FFFF00"/>
                </a:solidFill>
                <a:latin typeface="黑体" pitchFamily="2" charset="-122"/>
                <a:ea typeface="黑体" pitchFamily="2" charset="-122"/>
                <a:sym typeface="Arial" charset="0"/>
              </a:rPr>
              <a:t>加强</a:t>
            </a:r>
            <a:r>
              <a:rPr lang="zh-CN" altLang="en-US" sz="3200" b="1" dirty="0">
                <a:solidFill>
                  <a:srgbClr val="FFFF00"/>
                </a:solidFill>
                <a:latin typeface="黑体" pitchFamily="2" charset="-122"/>
                <a:ea typeface="黑体" pitchFamily="2" charset="-122"/>
                <a:sym typeface="Arial" charset="0"/>
              </a:rPr>
              <a:t>信息公开</a:t>
            </a:r>
            <a:endParaRPr lang="en-US" sz="3200" b="1" dirty="0">
              <a:solidFill>
                <a:srgbClr val="FFFF00"/>
              </a:solidFill>
              <a:latin typeface="黑体" pitchFamily="2" charset="-122"/>
              <a:ea typeface="黑体" pitchFamily="2" charset="-122"/>
              <a:sym typeface="Arial" charset="0"/>
            </a:endParaRPr>
          </a:p>
        </p:txBody>
      </p:sp>
      <p:sp>
        <p:nvSpPr>
          <p:cNvPr id="5"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37</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38</a:t>
            </a:fld>
            <a:endParaRPr lang="en-US" altLang="zh-CN" dirty="0"/>
          </a:p>
        </p:txBody>
      </p:sp>
      <p:grpSp>
        <p:nvGrpSpPr>
          <p:cNvPr id="5" name="Group 5"/>
          <p:cNvGrpSpPr>
            <a:grpSpLocks/>
          </p:cNvGrpSpPr>
          <p:nvPr/>
        </p:nvGrpSpPr>
        <p:grpSpPr bwMode="auto">
          <a:xfrm>
            <a:off x="1187350" y="1988840"/>
            <a:ext cx="6933903" cy="863600"/>
            <a:chOff x="1703" y="0"/>
            <a:chExt cx="10920" cy="1361"/>
          </a:xfrm>
        </p:grpSpPr>
        <p:sp>
          <p:nvSpPr>
            <p:cNvPr id="6" name="矩形 22"/>
            <p:cNvSpPr>
              <a:spLocks noChangeArrowheads="1"/>
            </p:cNvSpPr>
            <p:nvPr/>
          </p:nvSpPr>
          <p:spPr bwMode="auto">
            <a:xfrm>
              <a:off x="1815" y="0"/>
              <a:ext cx="9868" cy="1361"/>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8" name="Rectangle 19"/>
            <p:cNvSpPr>
              <a:spLocks noChangeArrowheads="1"/>
            </p:cNvSpPr>
            <p:nvPr/>
          </p:nvSpPr>
          <p:spPr bwMode="auto">
            <a:xfrm>
              <a:off x="1703" y="113"/>
              <a:ext cx="10920" cy="111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eaLnBrk="0" hangingPunct="0">
                <a:buNone/>
              </a:pPr>
              <a:r>
                <a:rPr lang="zh-CN" altLang="en-US" sz="4000" b="1" dirty="0" smtClean="0">
                  <a:latin typeface="黑体" pitchFamily="2" charset="-122"/>
                  <a:ea typeface="黑体" pitchFamily="2" charset="-122"/>
                  <a:sym typeface="Arial" charset="0"/>
                </a:rPr>
                <a:t>“十二五”</a:t>
              </a:r>
              <a:r>
                <a:rPr lang="zh-CN" altLang="en-US" sz="4000" b="1" dirty="0">
                  <a:latin typeface="黑体" pitchFamily="2" charset="-122"/>
                  <a:ea typeface="黑体" pitchFamily="2" charset="-122"/>
                  <a:sym typeface="Arial" charset="0"/>
                </a:rPr>
                <a:t>科技</a:t>
              </a:r>
              <a:r>
                <a:rPr lang="zh-CN" altLang="en-US" sz="4000" b="1" dirty="0" smtClean="0">
                  <a:latin typeface="黑体" pitchFamily="2" charset="-122"/>
                  <a:ea typeface="黑体" pitchFamily="2" charset="-122"/>
                  <a:sym typeface="Arial" charset="0"/>
                </a:rPr>
                <a:t>发展</a:t>
              </a:r>
              <a:r>
                <a:rPr lang="zh-CN" altLang="en-US" sz="4000" dirty="0" smtClean="0">
                  <a:latin typeface="黑体" pitchFamily="2" charset="-122"/>
                  <a:ea typeface="黑体" pitchFamily="2" charset="-122"/>
                  <a:sym typeface="Arial" charset="0"/>
                </a:rPr>
                <a:t>总体思路</a:t>
              </a:r>
              <a:endParaRPr lang="zh-CN" altLang="en-US" sz="4000" dirty="0">
                <a:latin typeface="黑体" pitchFamily="2" charset="-122"/>
                <a:ea typeface="黑体" pitchFamily="2" charset="-122"/>
              </a:endParaRPr>
            </a:p>
          </p:txBody>
        </p:sp>
      </p:grpSp>
      <p:sp>
        <p:nvSpPr>
          <p:cNvPr id="13" name="Oval 24"/>
          <p:cNvSpPr>
            <a:spLocks noChangeArrowheads="1"/>
          </p:cNvSpPr>
          <p:nvPr/>
        </p:nvSpPr>
        <p:spPr bwMode="auto">
          <a:xfrm>
            <a:off x="1056903" y="3314519"/>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6" name="Oval 24"/>
          <p:cNvSpPr>
            <a:spLocks noChangeArrowheads="1"/>
          </p:cNvSpPr>
          <p:nvPr/>
        </p:nvSpPr>
        <p:spPr bwMode="auto">
          <a:xfrm>
            <a:off x="1056903" y="4274431"/>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18" name="矩形 23"/>
          <p:cNvSpPr>
            <a:spLocks noChangeArrowheads="1"/>
          </p:cNvSpPr>
          <p:nvPr/>
        </p:nvSpPr>
        <p:spPr bwMode="auto">
          <a:xfrm>
            <a:off x="1244863" y="2996952"/>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19" name="矩形 23"/>
          <p:cNvSpPr>
            <a:spLocks noChangeArrowheads="1"/>
          </p:cNvSpPr>
          <p:nvPr/>
        </p:nvSpPr>
        <p:spPr bwMode="auto">
          <a:xfrm>
            <a:off x="1244228" y="3956864"/>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21" name="Rectangle 21"/>
          <p:cNvSpPr>
            <a:spLocks noChangeArrowheads="1"/>
          </p:cNvSpPr>
          <p:nvPr/>
        </p:nvSpPr>
        <p:spPr bwMode="auto">
          <a:xfrm>
            <a:off x="1259632" y="3068563"/>
            <a:ext cx="6861475"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“十二五”科技计划体系</a:t>
            </a:r>
          </a:p>
        </p:txBody>
      </p:sp>
      <p:sp>
        <p:nvSpPr>
          <p:cNvPr id="22" name="Rectangle 21"/>
          <p:cNvSpPr>
            <a:spLocks noChangeArrowheads="1"/>
          </p:cNvSpPr>
          <p:nvPr/>
        </p:nvSpPr>
        <p:spPr bwMode="auto">
          <a:xfrm>
            <a:off x="1259632" y="4100880"/>
            <a:ext cx="7056784"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“十二五”科技计划管理重点</a:t>
            </a:r>
          </a:p>
        </p:txBody>
      </p:sp>
      <p:sp>
        <p:nvSpPr>
          <p:cNvPr id="37" name="Text Box 3"/>
          <p:cNvSpPr txBox="1">
            <a:spLocks noChangeArrowheads="1"/>
          </p:cNvSpPr>
          <p:nvPr/>
        </p:nvSpPr>
        <p:spPr bwMode="auto">
          <a:xfrm>
            <a:off x="3006501" y="357188"/>
            <a:ext cx="3941763" cy="1056443"/>
          </a:xfrm>
          <a:prstGeom prst="rect">
            <a:avLst/>
          </a:prstGeom>
          <a:noFill/>
          <a:ln w="12700" cap="sq">
            <a:noFill/>
            <a:miter lim="800000"/>
            <a:headEnd/>
            <a:tailEnd/>
          </a:ln>
          <a:effectLst/>
        </p:spPr>
        <p:txBody>
          <a:bodyPr>
            <a:spAutoFit/>
          </a:bodyPr>
          <a:lstStyle/>
          <a:p>
            <a:pPr eaLnBrk="0" hangingPunct="0">
              <a:lnSpc>
                <a:spcPct val="130000"/>
              </a:lnSpc>
              <a:spcBef>
                <a:spcPct val="0"/>
              </a:spcBef>
              <a:buClrTx/>
              <a:buSzTx/>
              <a:buFontTx/>
              <a:buNone/>
              <a:defRPr/>
            </a:pPr>
            <a:r>
              <a:rPr lang="zh-CN" altLang="en-US" sz="5400" dirty="0" smtClean="0">
                <a:solidFill>
                  <a:srgbClr val="FFFF66"/>
                </a:solidFill>
                <a:effectLst>
                  <a:outerShdw blurRad="38100" dist="38100" dir="2700000" algn="tl">
                    <a:srgbClr val="000000"/>
                  </a:outerShdw>
                </a:effectLst>
                <a:latin typeface="Times New Roman" pitchFamily="18" charset="0"/>
                <a:ea typeface="黑体" pitchFamily="2" charset="-122"/>
              </a:rPr>
              <a:t>主要内容</a:t>
            </a:r>
            <a:endParaRPr lang="zh-CN" altLang="en-US" sz="5400" dirty="0">
              <a:solidFill>
                <a:srgbClr val="FFFF66"/>
              </a:solidFill>
              <a:effectLst>
                <a:outerShdw blurRad="38100" dist="38100" dir="2700000" algn="tl">
                  <a:srgbClr val="000000"/>
                </a:outerShdw>
              </a:effectLst>
              <a:latin typeface="Times New Roman" pitchFamily="18" charset="0"/>
              <a:ea typeface="黑体" pitchFamily="2" charset="-122"/>
            </a:endParaRPr>
          </a:p>
        </p:txBody>
      </p:sp>
      <p:sp>
        <p:nvSpPr>
          <p:cNvPr id="38" name="Oval 24"/>
          <p:cNvSpPr>
            <a:spLocks noChangeArrowheads="1"/>
          </p:cNvSpPr>
          <p:nvPr/>
        </p:nvSpPr>
        <p:spPr bwMode="auto">
          <a:xfrm>
            <a:off x="1043608" y="2310465"/>
            <a:ext cx="241300"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1" name="Oval 24"/>
          <p:cNvSpPr>
            <a:spLocks noChangeArrowheads="1"/>
          </p:cNvSpPr>
          <p:nvPr/>
        </p:nvSpPr>
        <p:spPr bwMode="auto">
          <a:xfrm>
            <a:off x="1043608" y="5331105"/>
            <a:ext cx="239713" cy="228600"/>
          </a:xfrm>
          <a:prstGeom prst="ellipse">
            <a:avLst/>
          </a:prstGeom>
          <a:solidFill>
            <a:srgbClr val="E96E29"/>
          </a:solidFill>
          <a:ln w="19050">
            <a:solidFill>
              <a:srgbClr val="FFFFFF"/>
            </a:solidFill>
            <a:round/>
            <a:headEnd/>
            <a:tailEnd/>
          </a:ln>
        </p:spPr>
        <p:txBody>
          <a:bodyPr wrap="none" lIns="91407" tIns="45703" rIns="91407" bIns="45703" anchor="ctr"/>
          <a:lstStyle/>
          <a:p>
            <a:pPr eaLnBrk="0" hangingPunct="0"/>
            <a:endParaRPr lang="zh-CN" altLang="zh-CN">
              <a:latin typeface="Garamond" pitchFamily="18" charset="0"/>
              <a:sym typeface="Garamond" pitchFamily="18" charset="0"/>
            </a:endParaRPr>
          </a:p>
        </p:txBody>
      </p:sp>
      <p:sp>
        <p:nvSpPr>
          <p:cNvPr id="42" name="矩形 23"/>
          <p:cNvSpPr>
            <a:spLocks noChangeArrowheads="1"/>
          </p:cNvSpPr>
          <p:nvPr/>
        </p:nvSpPr>
        <p:spPr bwMode="auto">
          <a:xfrm>
            <a:off x="1230933" y="5013538"/>
            <a:ext cx="6280150" cy="863734"/>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p>
        </p:txBody>
      </p:sp>
      <p:sp>
        <p:nvSpPr>
          <p:cNvPr id="43" name="Rectangle 21"/>
          <p:cNvSpPr>
            <a:spLocks noChangeArrowheads="1"/>
          </p:cNvSpPr>
          <p:nvPr/>
        </p:nvSpPr>
        <p:spPr bwMode="auto">
          <a:xfrm>
            <a:off x="1530732" y="5085546"/>
            <a:ext cx="6353636" cy="70788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zh-CN" altLang="en-US" sz="4000" dirty="0">
                <a:latin typeface="黑体" pitchFamily="2" charset="-122"/>
                <a:ea typeface="黑体" pitchFamily="2" charset="-122"/>
              </a:rPr>
              <a:t>关于</a:t>
            </a:r>
            <a:r>
              <a:rPr lang="en-US" altLang="zh-CN" sz="4000" dirty="0">
                <a:latin typeface="黑体" pitchFamily="2" charset="-122"/>
                <a:ea typeface="黑体" pitchFamily="2" charset="-122"/>
              </a:rPr>
              <a:t>863</a:t>
            </a:r>
            <a:r>
              <a:rPr lang="zh-CN" altLang="en-US" sz="4000" dirty="0">
                <a:latin typeface="黑体" pitchFamily="2" charset="-122"/>
                <a:ea typeface="黑体" pitchFamily="2" charset="-122"/>
              </a:rPr>
              <a:t>、科技支撑计划</a:t>
            </a:r>
          </a:p>
        </p:txBody>
      </p:sp>
      <p:cxnSp>
        <p:nvCxnSpPr>
          <p:cNvPr id="44" name="直接连接符 43"/>
          <p:cNvCxnSpPr/>
          <p:nvPr/>
        </p:nvCxnSpPr>
        <p:spPr bwMode="auto">
          <a:xfrm>
            <a:off x="1360369" y="5805264"/>
            <a:ext cx="7099419" cy="0"/>
          </a:xfrm>
          <a:prstGeom prst="line">
            <a:avLst/>
          </a:prstGeom>
          <a:ln>
            <a:solidFill>
              <a:srgbClr val="FFFF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126125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12775" y="2636912"/>
            <a:ext cx="7886700" cy="3312592"/>
          </a:xfrm>
        </p:spPr>
        <p:txBody>
          <a:bodyPr/>
          <a:lstStyle/>
          <a:p>
            <a:pPr algn="just" eaLnBrk="1" hangingPunct="1">
              <a:lnSpc>
                <a:spcPts val="4800"/>
              </a:lnSpc>
            </a:pPr>
            <a:r>
              <a:rPr lang="zh-CN" altLang="en-US" sz="3200" b="1" dirty="0" smtClean="0">
                <a:solidFill>
                  <a:srgbClr val="FFFF00"/>
                </a:solidFill>
                <a:latin typeface="黑体" pitchFamily="2" charset="-122"/>
                <a:ea typeface="黑体" pitchFamily="2" charset="-122"/>
              </a:rPr>
              <a:t>    863计划</a:t>
            </a:r>
            <a:r>
              <a:rPr lang="zh-CN" altLang="en-US" sz="3200" b="1" dirty="0" smtClean="0">
                <a:solidFill>
                  <a:srgbClr val="FFFFFF"/>
                </a:solidFill>
                <a:latin typeface="黑体" pitchFamily="2" charset="-122"/>
                <a:ea typeface="黑体" pitchFamily="2" charset="-122"/>
              </a:rPr>
              <a:t>实施二十多年来，特别是“十一五”以来，在若干具有战略意义的高技术领域取得了突破性进展，取得了一大批具有世界水平的研究成果，实现了我国高技术从无到有、从跟踪向创新的跨越，有力地促进了我国高技术产业的发展。</a:t>
            </a:r>
          </a:p>
        </p:txBody>
      </p:sp>
      <p:sp>
        <p:nvSpPr>
          <p:cNvPr id="13315" name="标题 1"/>
          <p:cNvSpPr>
            <a:spLocks noGrp="1"/>
          </p:cNvSpPr>
          <p:nvPr>
            <p:ph type="ctrTitle" idx="4294967295"/>
          </p:nvPr>
        </p:nvSpPr>
        <p:spPr>
          <a:xfrm>
            <a:off x="616024" y="260648"/>
            <a:ext cx="7772400" cy="1143000"/>
          </a:xfrm>
        </p:spPr>
        <p:txBody>
          <a:bodyPr/>
          <a:lstStyle/>
          <a:p>
            <a:pPr algn="l"/>
            <a:r>
              <a:rPr lang="en-US" altLang="zh-CN" dirty="0" smtClean="0">
                <a:solidFill>
                  <a:srgbClr val="FFFF00"/>
                </a:solidFill>
                <a:ea typeface="黑体" pitchFamily="2" charset="-122"/>
              </a:rPr>
              <a:t>863</a:t>
            </a:r>
            <a:r>
              <a:rPr lang="zh-CN" altLang="en-US" b="1" dirty="0" smtClean="0">
                <a:solidFill>
                  <a:srgbClr val="FFFF00"/>
                </a:solidFill>
                <a:ea typeface="黑体" pitchFamily="2" charset="-122"/>
              </a:rPr>
              <a:t>计划</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39</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p:cNvSpPr>
            <a:spLocks noGrp="1"/>
          </p:cNvSpPr>
          <p:nvPr>
            <p:ph idx="4294967295"/>
          </p:nvPr>
        </p:nvSpPr>
        <p:spPr>
          <a:xfrm>
            <a:off x="251520" y="2276872"/>
            <a:ext cx="8280920" cy="3800489"/>
          </a:xfrm>
        </p:spPr>
        <p:txBody>
          <a:bodyPr/>
          <a:lstStyle/>
          <a:p>
            <a:pPr algn="just" eaLnBrk="1" hangingPunct="1">
              <a:lnSpc>
                <a:spcPct val="120000"/>
              </a:lnSpc>
              <a:spcBef>
                <a:spcPts val="1200"/>
              </a:spcBef>
              <a:buFontTx/>
              <a:buNone/>
            </a:pPr>
            <a:r>
              <a:rPr lang="zh-CN" altLang="en-US" sz="3600" dirty="0" smtClean="0">
                <a:latin typeface="黑体" pitchFamily="2" charset="-122"/>
                <a:ea typeface="黑体" pitchFamily="2" charset="-122"/>
              </a:rPr>
              <a:t>      </a:t>
            </a:r>
            <a:r>
              <a:rPr lang="zh-CN" altLang="en-US" sz="3600" b="1" dirty="0" smtClean="0">
                <a:latin typeface="黑体" pitchFamily="2" charset="-122"/>
                <a:ea typeface="黑体" pitchFamily="2" charset="-122"/>
              </a:rPr>
              <a:t>坚持“自主创新，重点跨越，支撑发展，引领未来”的</a:t>
            </a:r>
            <a:r>
              <a:rPr lang="zh-CN" altLang="en-US" sz="3600" b="1" dirty="0" smtClean="0">
                <a:solidFill>
                  <a:srgbClr val="FF0000"/>
                </a:solidFill>
                <a:latin typeface="黑体" pitchFamily="2" charset="-122"/>
                <a:ea typeface="黑体" pitchFamily="2" charset="-122"/>
              </a:rPr>
              <a:t>指导方针</a:t>
            </a:r>
            <a:r>
              <a:rPr lang="zh-CN" altLang="en-US" sz="3600" b="1" dirty="0" smtClean="0">
                <a:latin typeface="黑体" pitchFamily="2" charset="-122"/>
                <a:ea typeface="黑体" pitchFamily="2" charset="-122"/>
              </a:rPr>
              <a:t>，以科学发展为</a:t>
            </a:r>
            <a:r>
              <a:rPr lang="zh-CN" altLang="en-US" sz="3600" b="1" dirty="0" smtClean="0">
                <a:solidFill>
                  <a:srgbClr val="FF0000"/>
                </a:solidFill>
                <a:latin typeface="黑体" pitchFamily="2" charset="-122"/>
                <a:ea typeface="黑体" pitchFamily="2" charset="-122"/>
              </a:rPr>
              <a:t>主题，</a:t>
            </a:r>
            <a:r>
              <a:rPr lang="zh-CN" altLang="en-US" sz="3600" b="1" dirty="0" smtClean="0">
                <a:latin typeface="黑体" pitchFamily="2" charset="-122"/>
                <a:ea typeface="黑体" pitchFamily="2" charset="-122"/>
              </a:rPr>
              <a:t>以支撑加快经济发展方式转变为</a:t>
            </a:r>
            <a:r>
              <a:rPr lang="zh-CN" altLang="en-US" sz="3600" b="1" dirty="0" smtClean="0">
                <a:solidFill>
                  <a:srgbClr val="FF0000"/>
                </a:solidFill>
                <a:latin typeface="黑体" pitchFamily="2" charset="-122"/>
                <a:ea typeface="黑体" pitchFamily="2" charset="-122"/>
              </a:rPr>
              <a:t>主线，</a:t>
            </a:r>
            <a:r>
              <a:rPr lang="zh-CN" altLang="en-US" sz="3600" b="1" dirty="0" smtClean="0">
                <a:latin typeface="黑体" pitchFamily="2" charset="-122"/>
                <a:ea typeface="黑体" pitchFamily="2" charset="-122"/>
              </a:rPr>
              <a:t>以提高自主创新能力为</a:t>
            </a:r>
            <a:r>
              <a:rPr lang="zh-CN" altLang="en-US" sz="3600" b="1" dirty="0" smtClean="0">
                <a:solidFill>
                  <a:srgbClr val="FF0000"/>
                </a:solidFill>
                <a:latin typeface="黑体" pitchFamily="2" charset="-122"/>
                <a:ea typeface="黑体" pitchFamily="2" charset="-122"/>
              </a:rPr>
              <a:t>核心。</a:t>
            </a:r>
          </a:p>
        </p:txBody>
      </p:sp>
      <p:sp>
        <p:nvSpPr>
          <p:cNvPr id="37891" name="Text Box 4"/>
          <p:cNvSpPr txBox="1">
            <a:spLocks noChangeArrowheads="1"/>
          </p:cNvSpPr>
          <p:nvPr/>
        </p:nvSpPr>
        <p:spPr bwMode="auto">
          <a:xfrm>
            <a:off x="395536" y="404664"/>
            <a:ext cx="7715250" cy="431800"/>
          </a:xfrm>
          <a:prstGeom prst="rect">
            <a:avLst/>
          </a:prstGeom>
          <a:noFill/>
          <a:ln w="9525">
            <a:noFill/>
            <a:miter lim="800000"/>
            <a:headEnd/>
            <a:tailEnd/>
          </a:ln>
        </p:spPr>
        <p:txBody>
          <a:bodyPr lIns="98734" tIns="49367" rIns="98734" bIns="49367" anchor="ctr"/>
          <a:lstStyle/>
          <a:p>
            <a:pPr defTabSz="977900">
              <a:buSzPct val="100000"/>
              <a:buNone/>
            </a:pPr>
            <a:r>
              <a:rPr lang="zh-CN" altLang="en-US" sz="3600" b="1" dirty="0">
                <a:solidFill>
                  <a:srgbClr val="FF0000"/>
                </a:solidFill>
                <a:latin typeface="黑体" pitchFamily="2" charset="-122"/>
                <a:ea typeface="黑体" pitchFamily="2" charset="-122"/>
              </a:rPr>
              <a:t>“十二五”科技发展总体</a:t>
            </a:r>
            <a:r>
              <a:rPr lang="zh-CN" altLang="en-US" sz="3600" b="1" dirty="0" smtClean="0">
                <a:solidFill>
                  <a:srgbClr val="FF0000"/>
                </a:solidFill>
                <a:latin typeface="黑体" pitchFamily="2" charset="-122"/>
                <a:ea typeface="黑体" pitchFamily="2" charset="-122"/>
              </a:rPr>
              <a:t>思路</a:t>
            </a:r>
            <a:endParaRPr lang="zh-CN" altLang="en-US" sz="3600" b="1" dirty="0">
              <a:solidFill>
                <a:srgbClr val="FF0000"/>
              </a:solidFill>
              <a:latin typeface="黑体" pitchFamily="2" charset="-122"/>
              <a:ea typeface="黑体" pitchFamily="2" charset="-122"/>
            </a:endParaRPr>
          </a:p>
        </p:txBody>
      </p:sp>
      <p:pic>
        <p:nvPicPr>
          <p:cNvPr id="37892" name="Picture 7"/>
          <p:cNvPicPr>
            <a:picLocks noChangeAspect="1" noChangeArrowheads="1"/>
          </p:cNvPicPr>
          <p:nvPr/>
        </p:nvPicPr>
        <p:blipFill>
          <a:blip r:embed="rId2"/>
          <a:srcRect/>
          <a:stretch>
            <a:fillRect/>
          </a:stretch>
        </p:blipFill>
        <p:spPr bwMode="auto">
          <a:xfrm flipV="1">
            <a:off x="-31750" y="1125538"/>
            <a:ext cx="9139238" cy="142875"/>
          </a:xfrm>
          <a:prstGeom prst="rect">
            <a:avLst/>
          </a:prstGeom>
          <a:noFill/>
          <a:ln w="9525">
            <a:noFill/>
            <a:miter lim="800000"/>
            <a:headEnd/>
            <a:tailEnd/>
          </a:ln>
        </p:spPr>
      </p:pic>
      <p:sp>
        <p:nvSpPr>
          <p:cNvPr id="5" name="Rectangle 5"/>
          <p:cNvSpPr>
            <a:spLocks noGrp="1" noChangeArrowheads="1"/>
          </p:cNvSpPr>
          <p:nvPr>
            <p:ph type="sldNum" sz="quarter" idx="12"/>
          </p:nvPr>
        </p:nvSpPr>
        <p:spPr>
          <a:xfrm>
            <a:off x="7092280" y="6381328"/>
            <a:ext cx="1905000" cy="457200"/>
          </a:xfrm>
          <a:noFill/>
        </p:spPr>
        <p:txBody>
          <a:bodyPr/>
          <a:lstStyle/>
          <a:p>
            <a:fld id="{BA17171E-A3BC-4BA5-B5A4-2661DC6AB76F}" type="slidenum">
              <a:rPr lang="en-US" altLang="zh-CN" sz="2400" smtClean="0">
                <a:latin typeface="黑体" pitchFamily="49" charset="-122"/>
                <a:ea typeface="黑体" pitchFamily="49" charset="-122"/>
              </a:rPr>
              <a:pPr/>
              <a:t>4</a:t>
            </a:fld>
            <a:endParaRPr lang="en-US" altLang="zh-CN" sz="2400" dirty="0" smtClean="0">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528" y="116632"/>
            <a:ext cx="7772400" cy="1143000"/>
          </a:xfrm>
        </p:spPr>
        <p:txBody>
          <a:bodyPr/>
          <a:lstStyle/>
          <a:p>
            <a:pPr algn="l"/>
            <a:r>
              <a:rPr lang="zh-CN" altLang="en-US" dirty="0" smtClean="0">
                <a:solidFill>
                  <a:srgbClr val="FFFF00"/>
                </a:solidFill>
                <a:ea typeface="黑体" pitchFamily="2" charset="-122"/>
              </a:rPr>
              <a:t>“十二五”</a:t>
            </a:r>
            <a:r>
              <a:rPr lang="zh-CN" altLang="en-US" b="1" dirty="0" smtClean="0">
                <a:solidFill>
                  <a:srgbClr val="FFFF00"/>
                </a:solidFill>
                <a:ea typeface="黑体" pitchFamily="2" charset="-122"/>
              </a:rPr>
              <a:t>战略目标</a:t>
            </a:r>
          </a:p>
        </p:txBody>
      </p:sp>
      <p:sp>
        <p:nvSpPr>
          <p:cNvPr id="43011" name="Rectangle 3"/>
          <p:cNvSpPr>
            <a:spLocks noGrp="1" noChangeArrowheads="1"/>
          </p:cNvSpPr>
          <p:nvPr>
            <p:ph type="body" idx="1"/>
          </p:nvPr>
        </p:nvSpPr>
        <p:spPr>
          <a:xfrm>
            <a:off x="323850" y="1701800"/>
            <a:ext cx="8496300" cy="5111750"/>
          </a:xfrm>
        </p:spPr>
        <p:txBody>
          <a:bodyPr/>
          <a:lstStyle/>
          <a:p>
            <a:pPr algn="just">
              <a:buFontTx/>
              <a:buNone/>
            </a:pPr>
            <a:r>
              <a:rPr lang="zh-CN" altLang="en-US" sz="2800" dirty="0" smtClean="0">
                <a:solidFill>
                  <a:srgbClr val="FFFF00"/>
                </a:solidFill>
                <a:latin typeface="黑体" pitchFamily="2" charset="-122"/>
                <a:ea typeface="黑体" pitchFamily="2" charset="-122"/>
                <a:sym typeface="Arial" charset="0"/>
              </a:rPr>
              <a:t>►</a:t>
            </a:r>
            <a:r>
              <a:rPr lang="zh-CN" altLang="en-US" sz="2800" dirty="0" smtClean="0">
                <a:solidFill>
                  <a:srgbClr val="FFFFFF"/>
                </a:solidFill>
                <a:latin typeface="黑体" pitchFamily="2" charset="-122"/>
                <a:ea typeface="黑体" pitchFamily="2" charset="-122"/>
              </a:rPr>
              <a:t>攻克一批未来</a:t>
            </a:r>
            <a:r>
              <a:rPr lang="en-US" altLang="zh-CN" sz="2800" dirty="0" smtClean="0">
                <a:solidFill>
                  <a:srgbClr val="FFFFFF"/>
                </a:solidFill>
                <a:latin typeface="黑体" pitchFamily="2" charset="-122"/>
                <a:ea typeface="黑体" pitchFamily="2" charset="-122"/>
              </a:rPr>
              <a:t>10</a:t>
            </a:r>
            <a:r>
              <a:rPr lang="zh-CN" altLang="en-US" sz="2800" dirty="0" smtClean="0">
                <a:solidFill>
                  <a:srgbClr val="FFFFFF"/>
                </a:solidFill>
                <a:latin typeface="黑体" pitchFamily="2" charset="-122"/>
                <a:ea typeface="黑体" pitchFamily="2" charset="-122"/>
              </a:rPr>
              <a:t>年左右能够引领世界高技术发展方向的前沿核心技术，抢占战略制高点；</a:t>
            </a:r>
          </a:p>
          <a:p>
            <a:pPr algn="just">
              <a:buFontTx/>
              <a:buNone/>
            </a:pPr>
            <a:r>
              <a:rPr lang="zh-CN" altLang="en-US" sz="2800" dirty="0" smtClean="0">
                <a:solidFill>
                  <a:srgbClr val="FFFF00"/>
                </a:solidFill>
                <a:latin typeface="黑体" pitchFamily="2" charset="-122"/>
                <a:ea typeface="黑体" pitchFamily="2" charset="-122"/>
                <a:sym typeface="Arial" charset="0"/>
              </a:rPr>
              <a:t>►</a:t>
            </a:r>
            <a:r>
              <a:rPr lang="zh-CN" altLang="en-US" sz="2800" dirty="0" smtClean="0">
                <a:solidFill>
                  <a:srgbClr val="FFFFFF"/>
                </a:solidFill>
                <a:latin typeface="黑体" pitchFamily="2" charset="-122"/>
                <a:ea typeface="黑体" pitchFamily="2" charset="-122"/>
              </a:rPr>
              <a:t>研发一批未来</a:t>
            </a:r>
            <a:r>
              <a:rPr lang="en-US" altLang="zh-CN" sz="2800" dirty="0" smtClean="0">
                <a:solidFill>
                  <a:srgbClr val="FFFFFF"/>
                </a:solidFill>
                <a:latin typeface="黑体" pitchFamily="2" charset="-122"/>
                <a:ea typeface="黑体" pitchFamily="2" charset="-122"/>
              </a:rPr>
              <a:t>5</a:t>
            </a:r>
            <a:r>
              <a:rPr lang="zh-CN" altLang="en-US" sz="2800" dirty="0" smtClean="0">
                <a:solidFill>
                  <a:srgbClr val="FFFFFF"/>
                </a:solidFill>
                <a:latin typeface="黑体" pitchFamily="2" charset="-122"/>
                <a:ea typeface="黑体" pitchFamily="2" charset="-122"/>
              </a:rPr>
              <a:t>年左右能够引领高技术产业发展的关键共性技术，培育战略性新兴产业和新型作战能力的生长点；</a:t>
            </a:r>
          </a:p>
          <a:p>
            <a:pPr algn="just">
              <a:buFontTx/>
              <a:buNone/>
            </a:pPr>
            <a:r>
              <a:rPr lang="zh-CN" altLang="en-US" sz="2800" dirty="0" smtClean="0">
                <a:solidFill>
                  <a:srgbClr val="FFFF00"/>
                </a:solidFill>
                <a:latin typeface="黑体" pitchFamily="2" charset="-122"/>
                <a:ea typeface="黑体" pitchFamily="2" charset="-122"/>
                <a:sym typeface="Arial" charset="0"/>
              </a:rPr>
              <a:t>►</a:t>
            </a:r>
            <a:r>
              <a:rPr lang="zh-CN" altLang="en-US" sz="2800" dirty="0" smtClean="0">
                <a:solidFill>
                  <a:srgbClr val="FFFFFF"/>
                </a:solidFill>
                <a:latin typeface="黑体" pitchFamily="2" charset="-122"/>
                <a:ea typeface="黑体" pitchFamily="2" charset="-122"/>
              </a:rPr>
              <a:t>研制一批未来</a:t>
            </a:r>
            <a:r>
              <a:rPr lang="en-US" altLang="zh-CN" sz="2800" dirty="0" smtClean="0">
                <a:solidFill>
                  <a:srgbClr val="FFFFFF"/>
                </a:solidFill>
                <a:latin typeface="黑体" pitchFamily="2" charset="-122"/>
                <a:ea typeface="黑体" pitchFamily="2" charset="-122"/>
              </a:rPr>
              <a:t>3</a:t>
            </a:r>
            <a:r>
              <a:rPr lang="zh-CN" altLang="en-US" sz="2800" dirty="0" smtClean="0">
                <a:solidFill>
                  <a:srgbClr val="FFFFFF"/>
                </a:solidFill>
                <a:latin typeface="黑体" pitchFamily="2" charset="-122"/>
                <a:ea typeface="黑体" pitchFamily="2" charset="-122"/>
              </a:rPr>
              <a:t>－</a:t>
            </a:r>
            <a:r>
              <a:rPr lang="en-US" altLang="zh-CN" sz="2800" dirty="0" smtClean="0">
                <a:solidFill>
                  <a:srgbClr val="FFFFFF"/>
                </a:solidFill>
                <a:latin typeface="黑体" pitchFamily="2" charset="-122"/>
                <a:ea typeface="黑体" pitchFamily="2" charset="-122"/>
              </a:rPr>
              <a:t>5</a:t>
            </a:r>
            <a:r>
              <a:rPr lang="zh-CN" altLang="en-US" sz="2800" dirty="0" smtClean="0">
                <a:solidFill>
                  <a:srgbClr val="FFFFFF"/>
                </a:solidFill>
                <a:latin typeface="黑体" pitchFamily="2" charset="-122"/>
                <a:ea typeface="黑体" pitchFamily="2" charset="-122"/>
              </a:rPr>
              <a:t>年能够提升产业核心竞争力和武器装备高技术含量的重大产品和技术系统，解决瓶颈制约问题；</a:t>
            </a:r>
            <a:r>
              <a:rPr lang="zh-CN" altLang="en-US" sz="2800" dirty="0" smtClean="0">
                <a:latin typeface="黑体" pitchFamily="2" charset="-122"/>
                <a:ea typeface="黑体" pitchFamily="2" charset="-122"/>
              </a:rPr>
              <a:t> </a:t>
            </a:r>
          </a:p>
          <a:p>
            <a:pPr algn="just">
              <a:buFontTx/>
              <a:buNone/>
            </a:pPr>
            <a:r>
              <a:rPr lang="zh-CN" altLang="en-US" sz="2800" dirty="0" smtClean="0">
                <a:solidFill>
                  <a:srgbClr val="FFFF00"/>
                </a:solidFill>
                <a:latin typeface="黑体" pitchFamily="2" charset="-122"/>
                <a:ea typeface="黑体" pitchFamily="2" charset="-122"/>
                <a:sym typeface="Arial" charset="0"/>
              </a:rPr>
              <a:t>►</a:t>
            </a:r>
            <a:r>
              <a:rPr lang="zh-CN" altLang="en-US" sz="2800" dirty="0" smtClean="0">
                <a:solidFill>
                  <a:srgbClr val="FFFFFF"/>
                </a:solidFill>
                <a:latin typeface="黑体" pitchFamily="2" charset="-122"/>
                <a:ea typeface="黑体" pitchFamily="2" charset="-122"/>
              </a:rPr>
              <a:t>打造一批具有国际影响力的高技术创新团队和基地，形成更加完善的高技术研究开发体系，提升我国高技术持续创新能力。</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40</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idx="4294967295"/>
          </p:nvPr>
        </p:nvSpPr>
        <p:spPr>
          <a:xfrm>
            <a:off x="688032" y="116632"/>
            <a:ext cx="7772400" cy="1143000"/>
          </a:xfrm>
        </p:spPr>
        <p:txBody>
          <a:bodyPr/>
          <a:lstStyle/>
          <a:p>
            <a:pPr algn="l"/>
            <a:r>
              <a:rPr lang="zh-CN" altLang="en-US" b="1" dirty="0" smtClean="0">
                <a:solidFill>
                  <a:srgbClr val="FFFF00"/>
                </a:solidFill>
                <a:latin typeface="黑体" pitchFamily="2" charset="-122"/>
                <a:ea typeface="黑体" pitchFamily="2" charset="-122"/>
              </a:rPr>
              <a:t>总体部署</a:t>
            </a:r>
          </a:p>
        </p:txBody>
      </p:sp>
      <p:sp>
        <p:nvSpPr>
          <p:cNvPr id="46083" name="内容占位符 2"/>
          <p:cNvSpPr>
            <a:spLocks noGrp="1"/>
          </p:cNvSpPr>
          <p:nvPr>
            <p:ph idx="4294967295"/>
          </p:nvPr>
        </p:nvSpPr>
        <p:spPr>
          <a:xfrm>
            <a:off x="466923" y="2060575"/>
            <a:ext cx="8137525" cy="4540250"/>
          </a:xfrm>
        </p:spPr>
        <p:txBody>
          <a:bodyPr/>
          <a:lstStyle/>
          <a:p>
            <a:pPr algn="just">
              <a:lnSpc>
                <a:spcPct val="135000"/>
              </a:lnSpc>
              <a:buFontTx/>
              <a:buNone/>
            </a:pPr>
            <a:r>
              <a:rPr lang="zh-CN" altLang="en-US" sz="2800" dirty="0" smtClean="0">
                <a:latin typeface="黑体" pitchFamily="2" charset="-122"/>
                <a:ea typeface="黑体" pitchFamily="2" charset="-122"/>
              </a:rPr>
              <a:t>    </a:t>
            </a:r>
            <a:r>
              <a:rPr lang="zh-CN" altLang="en-US" sz="2800" b="1" dirty="0" smtClean="0">
                <a:solidFill>
                  <a:srgbClr val="FFFFFF"/>
                </a:solidFill>
                <a:latin typeface="宋体" charset="-122"/>
                <a:ea typeface="黑体" pitchFamily="2" charset="-122"/>
              </a:rPr>
              <a:t>“</a:t>
            </a:r>
            <a:r>
              <a:rPr lang="zh-CN" altLang="en-US" sz="2800" b="1" dirty="0" smtClean="0">
                <a:solidFill>
                  <a:srgbClr val="FFFFFF"/>
                </a:solidFill>
                <a:latin typeface="黑体" pitchFamily="2" charset="-122"/>
                <a:ea typeface="黑体" pitchFamily="2" charset="-122"/>
              </a:rPr>
              <a:t>十二五</a:t>
            </a:r>
            <a:r>
              <a:rPr lang="zh-CN" altLang="en-US" sz="2800" b="1" dirty="0" smtClean="0">
                <a:solidFill>
                  <a:srgbClr val="FFFFFF"/>
                </a:solidFill>
                <a:latin typeface="宋体" charset="-122"/>
                <a:ea typeface="黑体" pitchFamily="2" charset="-122"/>
              </a:rPr>
              <a:t>”</a:t>
            </a:r>
            <a:r>
              <a:rPr lang="zh-CN" altLang="en-US" sz="2800" b="1" dirty="0" smtClean="0">
                <a:solidFill>
                  <a:srgbClr val="FFFFFF"/>
                </a:solidFill>
                <a:latin typeface="黑体" pitchFamily="2" charset="-122"/>
                <a:ea typeface="黑体" pitchFamily="2" charset="-122"/>
              </a:rPr>
              <a:t>期间，</a:t>
            </a:r>
            <a:r>
              <a:rPr lang="en-US" altLang="zh-CN" sz="2800" b="1" dirty="0" smtClean="0">
                <a:solidFill>
                  <a:srgbClr val="FFFFFF"/>
                </a:solidFill>
                <a:latin typeface="黑体" pitchFamily="2" charset="-122"/>
                <a:ea typeface="黑体" pitchFamily="2" charset="-122"/>
              </a:rPr>
              <a:t>863</a:t>
            </a:r>
            <a:r>
              <a:rPr lang="zh-CN" altLang="en-US" sz="2800" b="1" dirty="0" smtClean="0">
                <a:solidFill>
                  <a:srgbClr val="FFFFFF"/>
                </a:solidFill>
                <a:latin typeface="黑体" pitchFamily="2" charset="-122"/>
                <a:ea typeface="黑体" pitchFamily="2" charset="-122"/>
              </a:rPr>
              <a:t>计划在信息技术、生物和医药技术、新材料技术、先进制造技术、先进能源技术、资源环境技术、航天航空技术、先进防御技术、海洋技术、现代农业技术、现代交通技术、地球观测与导航技术</a:t>
            </a:r>
            <a:r>
              <a:rPr lang="en-US" altLang="zh-CN" sz="2800" b="1" dirty="0" smtClean="0">
                <a:solidFill>
                  <a:srgbClr val="FFFFFF"/>
                </a:solidFill>
                <a:latin typeface="黑体" pitchFamily="2" charset="-122"/>
                <a:ea typeface="黑体" pitchFamily="2" charset="-122"/>
              </a:rPr>
              <a:t>12</a:t>
            </a:r>
            <a:r>
              <a:rPr lang="zh-CN" altLang="en-US" sz="2800" b="1" dirty="0" smtClean="0">
                <a:solidFill>
                  <a:srgbClr val="FFFFFF"/>
                </a:solidFill>
                <a:latin typeface="黑体" pitchFamily="2" charset="-122"/>
                <a:ea typeface="黑体" pitchFamily="2" charset="-122"/>
              </a:rPr>
              <a:t>个领域，按照重大项目和主题项目进行部署，项目下设课题，课题为计划实施的基本单元。</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41</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395288" y="2133600"/>
            <a:ext cx="8280400" cy="4392613"/>
          </a:xfrm>
        </p:spPr>
        <p:txBody>
          <a:bodyPr/>
          <a:lstStyle/>
          <a:p>
            <a:pPr algn="just">
              <a:lnSpc>
                <a:spcPct val="140000"/>
              </a:lnSpc>
              <a:buClr>
                <a:srgbClr val="FF0000"/>
              </a:buClr>
            </a:pPr>
            <a:r>
              <a:rPr lang="zh-CN" altLang="en-US" sz="2800" b="1" dirty="0" smtClean="0">
                <a:solidFill>
                  <a:srgbClr val="FFFF00"/>
                </a:solidFill>
                <a:latin typeface="黑体" pitchFamily="2" charset="-122"/>
                <a:ea typeface="黑体" pitchFamily="2" charset="-122"/>
              </a:rPr>
              <a:t>主题项目：</a:t>
            </a:r>
            <a:r>
              <a:rPr lang="zh-CN" altLang="en-US" sz="2800" b="1" dirty="0" smtClean="0">
                <a:solidFill>
                  <a:srgbClr val="FFFFFF"/>
                </a:solidFill>
                <a:latin typeface="黑体" pitchFamily="2" charset="-122"/>
                <a:ea typeface="黑体" pitchFamily="2" charset="-122"/>
              </a:rPr>
              <a:t>主要瞄准世界高技术竞争焦点，着眼于未来</a:t>
            </a:r>
            <a:r>
              <a:rPr lang="en-US" altLang="zh-CN" sz="2800" b="1" dirty="0" smtClean="0">
                <a:solidFill>
                  <a:srgbClr val="FFFFFF"/>
                </a:solidFill>
                <a:latin typeface="黑体" pitchFamily="2" charset="-122"/>
                <a:ea typeface="黑体" pitchFamily="2" charset="-122"/>
              </a:rPr>
              <a:t>5-10</a:t>
            </a:r>
            <a:r>
              <a:rPr lang="zh-CN" altLang="en-US" sz="2800" b="1" dirty="0" smtClean="0">
                <a:solidFill>
                  <a:srgbClr val="FFFFFF"/>
                </a:solidFill>
                <a:latin typeface="黑体" pitchFamily="2" charset="-122"/>
                <a:ea typeface="黑体" pitchFamily="2" charset="-122"/>
              </a:rPr>
              <a:t>年，以抢占国家利益攸关的制高点为目标，以攻克前沿核心技术、获取自主知识产权为目标，主题项目目标相对集中，能够为未来重大项目提供技术储备。</a:t>
            </a:r>
          </a:p>
          <a:p>
            <a:pPr algn="just">
              <a:lnSpc>
                <a:spcPct val="140000"/>
              </a:lnSpc>
              <a:buClr>
                <a:srgbClr val="FF0000"/>
              </a:buClr>
            </a:pPr>
            <a:r>
              <a:rPr lang="zh-CN" altLang="en-US" sz="2800" b="1" dirty="0" smtClean="0">
                <a:solidFill>
                  <a:srgbClr val="FFFFFF"/>
                </a:solidFill>
                <a:latin typeface="黑体" pitchFamily="2" charset="-122"/>
                <a:ea typeface="黑体" pitchFamily="2" charset="-122"/>
              </a:rPr>
              <a:t>主题项目强调创新性，体现上下结合。</a:t>
            </a:r>
          </a:p>
        </p:txBody>
      </p:sp>
      <p:sp>
        <p:nvSpPr>
          <p:cNvPr id="47107" name="标题 1"/>
          <p:cNvSpPr txBox="1">
            <a:spLocks noChangeArrowheads="1"/>
          </p:cNvSpPr>
          <p:nvPr/>
        </p:nvSpPr>
        <p:spPr bwMode="auto">
          <a:xfrm>
            <a:off x="395288" y="260648"/>
            <a:ext cx="7772400" cy="1143000"/>
          </a:xfrm>
          <a:prstGeom prst="rect">
            <a:avLst/>
          </a:prstGeom>
          <a:noFill/>
          <a:ln w="9525">
            <a:noFill/>
            <a:miter lim="800000"/>
            <a:headEnd/>
            <a:tailEnd/>
          </a:ln>
        </p:spPr>
        <p:txBody>
          <a:bodyPr lIns="92075" tIns="46038" rIns="92075" bIns="46038" anchor="b"/>
          <a:lstStyle/>
          <a:p>
            <a:pPr eaLnBrk="0" hangingPunct="0">
              <a:lnSpc>
                <a:spcPct val="100000"/>
              </a:lnSpc>
              <a:buClrTx/>
              <a:buNone/>
            </a:pPr>
            <a:r>
              <a:rPr lang="zh-CN" altLang="en-US" sz="4400" b="1" dirty="0" smtClean="0">
                <a:solidFill>
                  <a:srgbClr val="FFFF00"/>
                </a:solidFill>
                <a:ea typeface="黑体" pitchFamily="2" charset="-122"/>
              </a:rPr>
              <a:t>总体</a:t>
            </a:r>
            <a:r>
              <a:rPr lang="zh-CN" altLang="en-US" sz="4400" b="1" dirty="0">
                <a:solidFill>
                  <a:srgbClr val="FFFF00"/>
                </a:solidFill>
                <a:ea typeface="黑体" pitchFamily="2" charset="-122"/>
              </a:rPr>
              <a:t>部署</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42</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idx="4294967295"/>
          </p:nvPr>
        </p:nvSpPr>
        <p:spPr>
          <a:xfrm>
            <a:off x="395288" y="476672"/>
            <a:ext cx="7772400" cy="952500"/>
          </a:xfrm>
        </p:spPr>
        <p:txBody>
          <a:bodyPr/>
          <a:lstStyle/>
          <a:p>
            <a:pPr algn="l"/>
            <a:r>
              <a:rPr lang="zh-CN" altLang="en-US" b="1" dirty="0" smtClean="0">
                <a:solidFill>
                  <a:srgbClr val="FFFF00"/>
                </a:solidFill>
                <a:latin typeface="黑体" pitchFamily="2" charset="-122"/>
                <a:ea typeface="黑体" pitchFamily="2" charset="-122"/>
              </a:rPr>
              <a:t>总体部署</a:t>
            </a:r>
          </a:p>
        </p:txBody>
      </p:sp>
      <p:sp>
        <p:nvSpPr>
          <p:cNvPr id="48131" name="内容占位符 2"/>
          <p:cNvSpPr>
            <a:spLocks noGrp="1"/>
          </p:cNvSpPr>
          <p:nvPr>
            <p:ph idx="4294967295"/>
          </p:nvPr>
        </p:nvSpPr>
        <p:spPr>
          <a:xfrm>
            <a:off x="684213" y="2060575"/>
            <a:ext cx="7989887" cy="4681538"/>
          </a:xfrm>
        </p:spPr>
        <p:txBody>
          <a:bodyPr/>
          <a:lstStyle/>
          <a:p>
            <a:pPr algn="just">
              <a:lnSpc>
                <a:spcPct val="120000"/>
              </a:lnSpc>
              <a:buClr>
                <a:srgbClr val="FF0000"/>
              </a:buClr>
            </a:pPr>
            <a:r>
              <a:rPr lang="zh-CN" altLang="en-US" sz="2800" b="1" dirty="0" smtClean="0">
                <a:solidFill>
                  <a:srgbClr val="FFFF00"/>
                </a:solidFill>
                <a:latin typeface="黑体" pitchFamily="2" charset="-122"/>
                <a:ea typeface="黑体" pitchFamily="2" charset="-122"/>
              </a:rPr>
              <a:t>重大项目：</a:t>
            </a:r>
            <a:r>
              <a:rPr lang="zh-CN" altLang="en-US" sz="2800" b="1" dirty="0" smtClean="0">
                <a:solidFill>
                  <a:srgbClr val="FFFFFF"/>
                </a:solidFill>
                <a:latin typeface="黑体" pitchFamily="2" charset="-122"/>
                <a:ea typeface="黑体" pitchFamily="2" charset="-122"/>
              </a:rPr>
              <a:t>主要瞄准发展方式转变、结构调整和国家安全，着眼于未来</a:t>
            </a:r>
            <a:r>
              <a:rPr lang="en-US" altLang="zh-CN" sz="2800" b="1" dirty="0" smtClean="0">
                <a:solidFill>
                  <a:srgbClr val="FFFFFF"/>
                </a:solidFill>
                <a:latin typeface="黑体" pitchFamily="2" charset="-122"/>
                <a:ea typeface="黑体" pitchFamily="2" charset="-122"/>
              </a:rPr>
              <a:t>3-5</a:t>
            </a:r>
            <a:r>
              <a:rPr lang="zh-CN" altLang="en-US" sz="2800" b="1" dirty="0" smtClean="0">
                <a:solidFill>
                  <a:srgbClr val="FFFFFF"/>
                </a:solidFill>
                <a:latin typeface="黑体" pitchFamily="2" charset="-122"/>
                <a:ea typeface="黑体" pitchFamily="2" charset="-122"/>
              </a:rPr>
              <a:t>年，以培育战略性新兴产业生长点为核心，以攻克关键共性技术、形成原型样机（品）或示范系统为目标。重大项目集成度高，带动性强，有明确且可考核的目标，具备较好人才队伍和研发基础，有望培育新的国家科技重大专项。</a:t>
            </a:r>
            <a:endParaRPr lang="en-US" altLang="zh-CN" sz="2800" b="1" dirty="0" smtClean="0">
              <a:solidFill>
                <a:srgbClr val="FFFFFF"/>
              </a:solidFill>
              <a:latin typeface="黑体" pitchFamily="2" charset="-122"/>
              <a:ea typeface="黑体" pitchFamily="2" charset="-122"/>
            </a:endParaRPr>
          </a:p>
          <a:p>
            <a:pPr algn="just">
              <a:lnSpc>
                <a:spcPct val="120000"/>
              </a:lnSpc>
              <a:buClr>
                <a:srgbClr val="FF0000"/>
              </a:buClr>
            </a:pPr>
            <a:r>
              <a:rPr lang="zh-CN" altLang="en-US" sz="2800" b="1" dirty="0" smtClean="0">
                <a:solidFill>
                  <a:srgbClr val="FFFFFF"/>
                </a:solidFill>
                <a:latin typeface="黑体" pitchFamily="2" charset="-122"/>
                <a:ea typeface="黑体" pitchFamily="2" charset="-122"/>
              </a:rPr>
              <a:t>重大项目强调集成性，体现国家目标</a:t>
            </a:r>
            <a:r>
              <a:rPr lang="zh-CN" altLang="en-US" sz="2800" dirty="0" smtClean="0">
                <a:solidFill>
                  <a:srgbClr val="FFFFFF"/>
                </a:solidFill>
                <a:latin typeface="黑体" pitchFamily="2" charset="-122"/>
                <a:ea typeface="黑体" pitchFamily="2" charset="-122"/>
              </a:rPr>
              <a:t>。</a:t>
            </a:r>
            <a:endParaRPr lang="en-US" sz="2800" dirty="0" smtClean="0">
              <a:latin typeface="黑体" pitchFamily="2" charset="-122"/>
              <a:ea typeface="黑体" pitchFamily="2" charset="-122"/>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43</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5105400" y="1579240"/>
            <a:ext cx="3810000" cy="4724400"/>
          </a:xfrm>
          <a:prstGeom prst="rect">
            <a:avLst/>
          </a:prstGeom>
          <a:noFill/>
          <a:ln w="9525">
            <a:noFill/>
            <a:miter lim="800000"/>
            <a:headEnd/>
            <a:tailEnd/>
          </a:ln>
          <a:effectLst/>
        </p:spPr>
        <p:txBody>
          <a:bodyPr wrap="none" anchor="ctr"/>
          <a:lstStyle/>
          <a:p>
            <a:endParaRPr lang="zh-CN" altLang="en-US"/>
          </a:p>
        </p:txBody>
      </p:sp>
      <p:sp>
        <p:nvSpPr>
          <p:cNvPr id="70659" name="Rectangle 3"/>
          <p:cNvSpPr>
            <a:spLocks noChangeArrowheads="1"/>
          </p:cNvSpPr>
          <p:nvPr/>
        </p:nvSpPr>
        <p:spPr bwMode="auto">
          <a:xfrm>
            <a:off x="381000" y="5314528"/>
            <a:ext cx="4038600" cy="1066800"/>
          </a:xfrm>
          <a:prstGeom prst="rect">
            <a:avLst/>
          </a:prstGeom>
          <a:noFill/>
          <a:ln w="9525">
            <a:noFill/>
            <a:miter lim="800000"/>
            <a:headEnd/>
            <a:tailEnd/>
          </a:ln>
          <a:effectLst/>
        </p:spPr>
        <p:txBody>
          <a:bodyPr wrap="none" anchor="ctr"/>
          <a:lstStyle/>
          <a:p>
            <a:endParaRPr lang="zh-CN" altLang="en-US"/>
          </a:p>
        </p:txBody>
      </p:sp>
      <p:sp>
        <p:nvSpPr>
          <p:cNvPr id="70660" name="Rectangle 4"/>
          <p:cNvSpPr>
            <a:spLocks noChangeArrowheads="1"/>
          </p:cNvSpPr>
          <p:nvPr/>
        </p:nvSpPr>
        <p:spPr bwMode="auto">
          <a:xfrm>
            <a:off x="381000" y="1503040"/>
            <a:ext cx="4038600" cy="1295400"/>
          </a:xfrm>
          <a:prstGeom prst="rect">
            <a:avLst/>
          </a:prstGeom>
          <a:noFill/>
          <a:ln w="9525">
            <a:noFill/>
            <a:miter lim="800000"/>
            <a:headEnd/>
            <a:tailEnd/>
          </a:ln>
          <a:effectLst/>
        </p:spPr>
        <p:txBody>
          <a:bodyPr wrap="none" anchor="ctr"/>
          <a:lstStyle/>
          <a:p>
            <a:endParaRPr lang="zh-CN" altLang="en-US"/>
          </a:p>
        </p:txBody>
      </p:sp>
      <p:sp>
        <p:nvSpPr>
          <p:cNvPr id="77829" name="Text Box 5"/>
          <p:cNvSpPr txBox="1">
            <a:spLocks noChangeArrowheads="1"/>
          </p:cNvSpPr>
          <p:nvPr/>
        </p:nvSpPr>
        <p:spPr bwMode="auto">
          <a:xfrm>
            <a:off x="464174" y="3357240"/>
            <a:ext cx="572464" cy="1905000"/>
          </a:xfrm>
          <a:prstGeom prst="rect">
            <a:avLst/>
          </a:prstGeom>
          <a:noFill/>
          <a:ln>
            <a:noFill/>
          </a:ln>
          <a:effectLst/>
          <a:extLst>
            <a:ext uri="{909E8E84-426E-40DD-AFC4-6F175D3DCCD1}">
              <a14:hiddenFill xmlns:a14="http://schemas.microsoft.com/office/drawing/2010/main" xmlns="">
                <a:gradFill rotWithShape="0">
                  <a:gsLst>
                    <a:gs pos="0">
                      <a:schemeClr val="accent1"/>
                    </a:gs>
                    <a:gs pos="100000">
                      <a:schemeClr val="accent1">
                        <a:gamma/>
                        <a:shade val="46275"/>
                        <a:invGamma/>
                      </a:schemeClr>
                    </a:gs>
                  </a:gsLst>
                  <a:lin ang="27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eaVert">
            <a:spAutoFit/>
            <a:flatTx/>
          </a:bodyPr>
          <a:lstStyle/>
          <a:p>
            <a:pPr eaLnBrk="0" hangingPunct="0">
              <a:lnSpc>
                <a:spcPct val="90000"/>
              </a:lnSpc>
              <a:spcBef>
                <a:spcPct val="50000"/>
              </a:spcBef>
              <a:buNone/>
              <a:defRPr/>
            </a:pPr>
            <a:r>
              <a:rPr lang="zh-CN" sz="2800" b="1" dirty="0">
                <a:solidFill>
                  <a:srgbClr val="FFFF00"/>
                </a:solidFill>
                <a:effectLst>
                  <a:outerShdw blurRad="38100" dist="38100" dir="2700000" algn="tl">
                    <a:srgbClr val="000000"/>
                  </a:outerShdw>
                </a:effectLst>
                <a:latin typeface="隶书" pitchFamily="49" charset="-122"/>
                <a:ea typeface="隶书" pitchFamily="49" charset="-122"/>
              </a:rPr>
              <a:t>行政组织</a:t>
            </a:r>
          </a:p>
        </p:txBody>
      </p:sp>
      <p:sp>
        <p:nvSpPr>
          <p:cNvPr id="77830" name="AutoShape 6"/>
          <p:cNvSpPr>
            <a:spLocks noChangeArrowheads="1"/>
          </p:cNvSpPr>
          <p:nvPr/>
        </p:nvSpPr>
        <p:spPr bwMode="auto">
          <a:xfrm>
            <a:off x="609600" y="2015825"/>
            <a:ext cx="3505200" cy="549079"/>
          </a:xfrm>
          <a:prstGeom prst="cube">
            <a:avLst>
              <a:gd name="adj" fmla="val 16167"/>
            </a:avLst>
          </a:prstGeom>
          <a:ln/>
          <a:extLst/>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algn="ctr" eaLnBrk="0" hangingPunct="0">
              <a:buNone/>
              <a:defRPr/>
            </a:pPr>
            <a:r>
              <a:rPr lang="zh-CN" altLang="zh-CN" sz="2400" b="1" dirty="0">
                <a:solidFill>
                  <a:schemeClr val="bg1"/>
                </a:solidFill>
                <a:latin typeface="黑体" pitchFamily="2" charset="-122"/>
                <a:ea typeface="黑体" pitchFamily="2" charset="-122"/>
              </a:rPr>
              <a:t>863</a:t>
            </a:r>
            <a:r>
              <a:rPr lang="zh-CN" sz="2400" b="1" dirty="0">
                <a:solidFill>
                  <a:schemeClr val="bg1"/>
                </a:solidFill>
                <a:latin typeface="黑体" pitchFamily="2" charset="-122"/>
                <a:ea typeface="黑体" pitchFamily="2" charset="-122"/>
              </a:rPr>
              <a:t>计划组织实施部门</a:t>
            </a:r>
          </a:p>
        </p:txBody>
      </p:sp>
      <p:sp>
        <p:nvSpPr>
          <p:cNvPr id="77831" name="AutoShape 7"/>
          <p:cNvSpPr>
            <a:spLocks noChangeArrowheads="1"/>
          </p:cNvSpPr>
          <p:nvPr/>
        </p:nvSpPr>
        <p:spPr bwMode="auto">
          <a:xfrm>
            <a:off x="1044575" y="3284215"/>
            <a:ext cx="2667000" cy="549079"/>
          </a:xfrm>
          <a:prstGeom prst="cube">
            <a:avLst>
              <a:gd name="adj" fmla="val 16167"/>
            </a:avLst>
          </a:prstGeom>
          <a:ln/>
          <a:extLst/>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algn="ctr" eaLnBrk="0" hangingPunct="0">
              <a:buNone/>
            </a:pPr>
            <a:r>
              <a:rPr lang="zh-CN" sz="2400" dirty="0">
                <a:solidFill>
                  <a:schemeClr val="bg1"/>
                </a:solidFill>
                <a:latin typeface="黑体" pitchFamily="2" charset="-122"/>
                <a:ea typeface="黑体" pitchFamily="2" charset="-122"/>
              </a:rPr>
              <a:t>八六三联办</a:t>
            </a:r>
          </a:p>
        </p:txBody>
      </p:sp>
      <p:sp>
        <p:nvSpPr>
          <p:cNvPr id="77832" name="AutoShape 8"/>
          <p:cNvSpPr>
            <a:spLocks noChangeArrowheads="1"/>
          </p:cNvSpPr>
          <p:nvPr/>
        </p:nvSpPr>
        <p:spPr bwMode="auto">
          <a:xfrm>
            <a:off x="1116013" y="4436740"/>
            <a:ext cx="2706687" cy="549079"/>
          </a:xfrm>
          <a:prstGeom prst="cube">
            <a:avLst>
              <a:gd name="adj" fmla="val 16167"/>
            </a:avLst>
          </a:prstGeom>
          <a:ln/>
          <a:extLst>
            <a:ext uri="{91240B29-F687-4F45-9708-019B960494DF}">
              <a14:hiddenLine xmlns:a14="http://schemas.microsoft.com/office/drawing/2010/main" xmlns=""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algn="ctr" eaLnBrk="0" hangingPunct="0">
              <a:buNone/>
            </a:pPr>
            <a:r>
              <a:rPr lang="zh-CN" sz="2400" dirty="0">
                <a:solidFill>
                  <a:schemeClr val="bg1"/>
                </a:solidFill>
                <a:latin typeface="黑体" pitchFamily="2" charset="-122"/>
                <a:ea typeface="黑体" pitchFamily="2" charset="-122"/>
              </a:rPr>
              <a:t>领域办公室</a:t>
            </a:r>
          </a:p>
        </p:txBody>
      </p:sp>
      <p:sp>
        <p:nvSpPr>
          <p:cNvPr id="77833" name="AutoShape 9"/>
          <p:cNvSpPr>
            <a:spLocks noChangeArrowheads="1"/>
          </p:cNvSpPr>
          <p:nvPr/>
        </p:nvSpPr>
        <p:spPr bwMode="auto">
          <a:xfrm>
            <a:off x="1044575" y="5646316"/>
            <a:ext cx="2743200" cy="549079"/>
          </a:xfrm>
          <a:prstGeom prst="cube">
            <a:avLst>
              <a:gd name="adj" fmla="val 16167"/>
            </a:avLst>
          </a:prstGeom>
          <a:ln/>
          <a:extLst>
            <a:ext uri="{91240B29-F687-4F45-9708-019B960494DF}">
              <a14:hiddenLine xmlns:a14="http://schemas.microsoft.com/office/drawing/2010/main" xmlns=""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algn="ctr" eaLnBrk="0" hangingPunct="0">
              <a:buNone/>
            </a:pPr>
            <a:r>
              <a:rPr lang="zh-CN" sz="2400" dirty="0">
                <a:solidFill>
                  <a:schemeClr val="bg1"/>
                </a:solidFill>
                <a:latin typeface="黑体" pitchFamily="2" charset="-122"/>
                <a:ea typeface="黑体" pitchFamily="2" charset="-122"/>
              </a:rPr>
              <a:t>相关中心</a:t>
            </a:r>
          </a:p>
        </p:txBody>
      </p:sp>
      <p:sp>
        <p:nvSpPr>
          <p:cNvPr id="77834" name="AutoShape 10"/>
          <p:cNvSpPr>
            <a:spLocks noChangeArrowheads="1"/>
          </p:cNvSpPr>
          <p:nvPr/>
        </p:nvSpPr>
        <p:spPr bwMode="auto">
          <a:xfrm>
            <a:off x="5292725" y="2565078"/>
            <a:ext cx="3124200" cy="549079"/>
          </a:xfrm>
          <a:prstGeom prst="cube">
            <a:avLst>
              <a:gd name="adj" fmla="val 16167"/>
            </a:avLst>
          </a:prstGeom>
          <a:ln/>
          <a:extLst>
            <a:ext uri="{91240B29-F687-4F45-9708-019B960494DF}">
              <a14:hiddenLine xmlns:a14="http://schemas.microsoft.com/office/drawing/2010/main" xmlns=""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algn="ctr" eaLnBrk="0" hangingPunct="0">
              <a:buNone/>
            </a:pPr>
            <a:r>
              <a:rPr lang="zh-CN" altLang="zh-CN" sz="2400" dirty="0">
                <a:solidFill>
                  <a:schemeClr val="bg1"/>
                </a:solidFill>
                <a:latin typeface="黑体" pitchFamily="2" charset="-122"/>
                <a:ea typeface="黑体" pitchFamily="2" charset="-122"/>
              </a:rPr>
              <a:t>863</a:t>
            </a:r>
            <a:r>
              <a:rPr lang="zh-CN" sz="2400" dirty="0">
                <a:solidFill>
                  <a:schemeClr val="bg1"/>
                </a:solidFill>
                <a:latin typeface="黑体" pitchFamily="2" charset="-122"/>
                <a:ea typeface="黑体" pitchFamily="2" charset="-122"/>
              </a:rPr>
              <a:t>计划专家委员会</a:t>
            </a:r>
          </a:p>
        </p:txBody>
      </p:sp>
      <p:sp>
        <p:nvSpPr>
          <p:cNvPr id="77835" name="AutoShape 11"/>
          <p:cNvSpPr>
            <a:spLocks noChangeArrowheads="1"/>
          </p:cNvSpPr>
          <p:nvPr/>
        </p:nvSpPr>
        <p:spPr bwMode="auto">
          <a:xfrm>
            <a:off x="5435600" y="4077965"/>
            <a:ext cx="2895600" cy="986276"/>
          </a:xfrm>
          <a:prstGeom prst="cube">
            <a:avLst>
              <a:gd name="adj" fmla="val 16167"/>
            </a:avLst>
          </a:prstGeom>
          <a:ln/>
          <a:extLst>
            <a:ext uri="{91240B29-F687-4F45-9708-019B960494DF}">
              <a14:hiddenLine xmlns:a14="http://schemas.microsoft.com/office/drawing/2010/main" xmlns=""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algn="ctr" eaLnBrk="0" hangingPunct="0">
              <a:buNone/>
            </a:pPr>
            <a:r>
              <a:rPr lang="zh-CN" altLang="en-US" sz="2400" dirty="0">
                <a:solidFill>
                  <a:schemeClr val="bg1"/>
                </a:solidFill>
                <a:latin typeface="黑体" pitchFamily="2" charset="-122"/>
                <a:ea typeface="黑体" pitchFamily="2" charset="-122"/>
              </a:rPr>
              <a:t>主题专家组、首席专家、总体组</a:t>
            </a:r>
          </a:p>
        </p:txBody>
      </p:sp>
      <p:sp>
        <p:nvSpPr>
          <p:cNvPr id="77836" name="AutoShape 12"/>
          <p:cNvSpPr>
            <a:spLocks noChangeArrowheads="1"/>
          </p:cNvSpPr>
          <p:nvPr/>
        </p:nvSpPr>
        <p:spPr bwMode="auto">
          <a:xfrm>
            <a:off x="5437188" y="5646316"/>
            <a:ext cx="2808287" cy="549079"/>
          </a:xfrm>
          <a:prstGeom prst="cube">
            <a:avLst>
              <a:gd name="adj" fmla="val 16167"/>
            </a:avLst>
          </a:prstGeom>
          <a:ln/>
          <a:extLst>
            <a:ext uri="{91240B29-F687-4F45-9708-019B960494DF}">
              <a14:hiddenLine xmlns:a14="http://schemas.microsoft.com/office/drawing/2010/main" xmlns=""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algn="ctr" eaLnBrk="0" hangingPunct="0">
              <a:buNone/>
            </a:pPr>
            <a:r>
              <a:rPr lang="zh-CN" altLang="en-US" sz="2400" dirty="0">
                <a:solidFill>
                  <a:schemeClr val="bg1"/>
                </a:solidFill>
                <a:latin typeface="黑体" pitchFamily="2" charset="-122"/>
                <a:ea typeface="黑体" pitchFamily="2" charset="-122"/>
              </a:rPr>
              <a:t>专家库同行专家</a:t>
            </a:r>
          </a:p>
        </p:txBody>
      </p:sp>
      <p:sp>
        <p:nvSpPr>
          <p:cNvPr id="77837" name="Text Box 13"/>
          <p:cNvSpPr txBox="1">
            <a:spLocks noChangeArrowheads="1"/>
          </p:cNvSpPr>
          <p:nvPr/>
        </p:nvSpPr>
        <p:spPr bwMode="auto">
          <a:xfrm>
            <a:off x="8392024" y="3298672"/>
            <a:ext cx="572464" cy="1714504"/>
          </a:xfrm>
          <a:prstGeom prst="rect">
            <a:avLst/>
          </a:prstGeom>
          <a:noFill/>
          <a:ln>
            <a:noFill/>
          </a:ln>
          <a:effectLst/>
          <a:extLst>
            <a:ext uri="{909E8E84-426E-40DD-AFC4-6F175D3DCCD1}">
              <a14:hiddenFill xmlns:a14="http://schemas.microsoft.com/office/drawing/2010/main" xmlns="">
                <a:gradFill rotWithShape="0">
                  <a:gsLst>
                    <a:gs pos="0">
                      <a:schemeClr val="accent1"/>
                    </a:gs>
                    <a:gs pos="100000">
                      <a:schemeClr val="accent1">
                        <a:gamma/>
                        <a:shade val="46275"/>
                        <a:invGamma/>
                      </a:schemeClr>
                    </a:gs>
                  </a:gsLst>
                  <a:lin ang="27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eaVert" wrap="square">
            <a:spAutoFit/>
            <a:flatTx/>
          </a:bodyPr>
          <a:lstStyle/>
          <a:p>
            <a:pPr eaLnBrk="0" hangingPunct="0">
              <a:lnSpc>
                <a:spcPct val="90000"/>
              </a:lnSpc>
              <a:spcBef>
                <a:spcPct val="50000"/>
              </a:spcBef>
              <a:buNone/>
              <a:defRPr/>
            </a:pPr>
            <a:r>
              <a:rPr lang="zh-CN" sz="2800" b="1" dirty="0">
                <a:solidFill>
                  <a:srgbClr val="FFFF00"/>
                </a:solidFill>
                <a:effectLst>
                  <a:outerShdw blurRad="38100" dist="38100" dir="2700000" algn="tl">
                    <a:srgbClr val="000000"/>
                  </a:outerShdw>
                </a:effectLst>
                <a:latin typeface="隶书" pitchFamily="49" charset="-122"/>
                <a:ea typeface="隶书" pitchFamily="49" charset="-122"/>
              </a:rPr>
              <a:t>专家</a:t>
            </a:r>
            <a:r>
              <a:rPr lang="zh-CN" sz="2800" b="1" dirty="0" smtClean="0">
                <a:solidFill>
                  <a:srgbClr val="FFFF00"/>
                </a:solidFill>
                <a:effectLst>
                  <a:outerShdw blurRad="38100" dist="38100" dir="2700000" algn="tl">
                    <a:srgbClr val="000000"/>
                  </a:outerShdw>
                </a:effectLst>
                <a:latin typeface="隶书" pitchFamily="49" charset="-122"/>
                <a:ea typeface="隶书" pitchFamily="49" charset="-122"/>
              </a:rPr>
              <a:t>组织</a:t>
            </a:r>
            <a:endParaRPr lang="zh-CN" sz="2800" b="1" dirty="0">
              <a:solidFill>
                <a:srgbClr val="FFFF00"/>
              </a:solidFill>
              <a:effectLst>
                <a:outerShdw blurRad="38100" dist="38100" dir="2700000" algn="tl">
                  <a:srgbClr val="000000"/>
                </a:outerShdw>
              </a:effectLst>
              <a:latin typeface="隶书" pitchFamily="49" charset="-122"/>
              <a:ea typeface="隶书" pitchFamily="49" charset="-122"/>
            </a:endParaRPr>
          </a:p>
        </p:txBody>
      </p:sp>
      <p:sp>
        <p:nvSpPr>
          <p:cNvPr id="77838" name="Rectangle 14"/>
          <p:cNvSpPr>
            <a:spLocks noGrp="1" noChangeArrowheads="1"/>
          </p:cNvSpPr>
          <p:nvPr>
            <p:ph type="title"/>
          </p:nvPr>
        </p:nvSpPr>
        <p:spPr>
          <a:xfrm>
            <a:off x="395288" y="404664"/>
            <a:ext cx="7772400" cy="817563"/>
          </a:xfrm>
        </p:spPr>
        <p:txBody>
          <a:bodyPr/>
          <a:lstStyle/>
          <a:p>
            <a:pPr algn="l" eaLnBrk="1" hangingPunct="1">
              <a:defRPr/>
            </a:pPr>
            <a:r>
              <a:rPr lang="zh-CN" altLang="en-US" b="1" dirty="0" smtClean="0">
                <a:solidFill>
                  <a:srgbClr val="FFFF00"/>
                </a:solidFill>
                <a:effectLst>
                  <a:outerShdw blurRad="38100" dist="38100" dir="2700000" algn="tl">
                    <a:srgbClr val="000000"/>
                  </a:outerShdw>
                </a:effectLst>
                <a:ea typeface="黑体" pitchFamily="2" charset="-122"/>
              </a:rPr>
              <a:t>863计划的组织机构</a:t>
            </a:r>
          </a:p>
        </p:txBody>
      </p:sp>
      <p:sp>
        <p:nvSpPr>
          <p:cNvPr id="70671" name="Rectangle 15"/>
          <p:cNvSpPr>
            <a:spLocks noChangeArrowheads="1"/>
          </p:cNvSpPr>
          <p:nvPr/>
        </p:nvSpPr>
        <p:spPr bwMode="auto">
          <a:xfrm>
            <a:off x="5257800" y="2950840"/>
            <a:ext cx="3657600" cy="2362200"/>
          </a:xfrm>
          <a:prstGeom prst="rect">
            <a:avLst/>
          </a:prstGeom>
          <a:noFill/>
          <a:ln w="9525">
            <a:noFill/>
            <a:miter lim="800000"/>
            <a:headEnd/>
            <a:tailEnd/>
          </a:ln>
          <a:effectLst/>
        </p:spPr>
        <p:txBody>
          <a:bodyPr wrap="none" anchor="ctr"/>
          <a:lstStyle/>
          <a:p>
            <a:endParaRPr lang="zh-CN" altLang="en-US"/>
          </a:p>
        </p:txBody>
      </p:sp>
      <p:sp>
        <p:nvSpPr>
          <p:cNvPr id="70672" name="AutoShape 16"/>
          <p:cNvSpPr>
            <a:spLocks noChangeArrowheads="1"/>
          </p:cNvSpPr>
          <p:nvPr/>
        </p:nvSpPr>
        <p:spPr bwMode="auto">
          <a:xfrm>
            <a:off x="2268538" y="2852415"/>
            <a:ext cx="3025775" cy="144463"/>
          </a:xfrm>
          <a:prstGeom prst="leftRightArrow">
            <a:avLst>
              <a:gd name="adj1" fmla="val 50000"/>
              <a:gd name="adj2" fmla="val 4189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p>
        </p:txBody>
      </p:sp>
      <p:sp>
        <p:nvSpPr>
          <p:cNvPr id="70673" name="AutoShape 17"/>
          <p:cNvSpPr>
            <a:spLocks noChangeArrowheads="1"/>
          </p:cNvSpPr>
          <p:nvPr/>
        </p:nvSpPr>
        <p:spPr bwMode="auto">
          <a:xfrm>
            <a:off x="2124074" y="3833295"/>
            <a:ext cx="144463" cy="603446"/>
          </a:xfrm>
          <a:prstGeom prst="upDownArrow">
            <a:avLst>
              <a:gd name="adj1" fmla="val 50000"/>
              <a:gd name="adj2" fmla="val 14088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mn-lt"/>
              <a:ea typeface="+mn-ea"/>
            </a:endParaRPr>
          </a:p>
        </p:txBody>
      </p:sp>
      <p:sp>
        <p:nvSpPr>
          <p:cNvPr id="70674" name="AutoShape 18"/>
          <p:cNvSpPr>
            <a:spLocks noChangeArrowheads="1"/>
          </p:cNvSpPr>
          <p:nvPr/>
        </p:nvSpPr>
        <p:spPr bwMode="auto">
          <a:xfrm>
            <a:off x="2124074" y="2565078"/>
            <a:ext cx="144463" cy="719137"/>
          </a:xfrm>
          <a:prstGeom prst="downArrow">
            <a:avLst>
              <a:gd name="adj1" fmla="val 50000"/>
              <a:gd name="adj2" fmla="val 188542"/>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mn-lt"/>
              <a:ea typeface="+mn-ea"/>
            </a:endParaRPr>
          </a:p>
        </p:txBody>
      </p:sp>
      <p:sp>
        <p:nvSpPr>
          <p:cNvPr id="70676" name="AutoShape 20"/>
          <p:cNvSpPr>
            <a:spLocks noChangeArrowheads="1"/>
          </p:cNvSpPr>
          <p:nvPr/>
        </p:nvSpPr>
        <p:spPr bwMode="auto">
          <a:xfrm>
            <a:off x="3852863" y="4652640"/>
            <a:ext cx="1584325" cy="144463"/>
          </a:xfrm>
          <a:prstGeom prst="leftRightArrow">
            <a:avLst>
              <a:gd name="adj1" fmla="val 50000"/>
              <a:gd name="adj2" fmla="val 21934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mn-lt"/>
              <a:ea typeface="+mn-ea"/>
            </a:endParaRPr>
          </a:p>
        </p:txBody>
      </p:sp>
      <p:sp>
        <p:nvSpPr>
          <p:cNvPr id="70677" name="AutoShape 21"/>
          <p:cNvSpPr>
            <a:spLocks noChangeArrowheads="1"/>
          </p:cNvSpPr>
          <p:nvPr/>
        </p:nvSpPr>
        <p:spPr bwMode="auto">
          <a:xfrm>
            <a:off x="6804024" y="3114158"/>
            <a:ext cx="206375" cy="963808"/>
          </a:xfrm>
          <a:prstGeom prst="downArrow">
            <a:avLst>
              <a:gd name="adj1" fmla="val 50000"/>
              <a:gd name="adj2" fmla="val 283854"/>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mn-lt"/>
              <a:ea typeface="+mn-ea"/>
            </a:endParaRPr>
          </a:p>
        </p:txBody>
      </p:sp>
      <p:sp>
        <p:nvSpPr>
          <p:cNvPr id="70678" name="AutoShape 22"/>
          <p:cNvSpPr>
            <a:spLocks noChangeArrowheads="1"/>
          </p:cNvSpPr>
          <p:nvPr/>
        </p:nvSpPr>
        <p:spPr bwMode="auto">
          <a:xfrm>
            <a:off x="3852863" y="5933653"/>
            <a:ext cx="1584325" cy="144463"/>
          </a:xfrm>
          <a:prstGeom prst="leftRightArrow">
            <a:avLst>
              <a:gd name="adj1" fmla="val 50000"/>
              <a:gd name="adj2" fmla="val 21934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mn-lt"/>
              <a:ea typeface="+mn-ea"/>
            </a:endParaRPr>
          </a:p>
        </p:txBody>
      </p:sp>
      <p:sp>
        <p:nvSpPr>
          <p:cNvPr id="23"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44</a:t>
            </a:fld>
            <a:endParaRPr lang="en-US" altLang="zh-CN" dirty="0"/>
          </a:p>
        </p:txBody>
      </p:sp>
      <p:sp>
        <p:nvSpPr>
          <p:cNvPr id="24" name="AutoShape 17"/>
          <p:cNvSpPr>
            <a:spLocks noChangeArrowheads="1"/>
          </p:cNvSpPr>
          <p:nvPr/>
        </p:nvSpPr>
        <p:spPr bwMode="auto">
          <a:xfrm>
            <a:off x="2121466" y="5042870"/>
            <a:ext cx="144463" cy="603446"/>
          </a:xfrm>
          <a:prstGeom prst="upDownArrow">
            <a:avLst>
              <a:gd name="adj1" fmla="val 50000"/>
              <a:gd name="adj2" fmla="val 14088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mn-lt"/>
              <a:ea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3850" y="333375"/>
            <a:ext cx="7772400" cy="1143000"/>
          </a:xfrm>
        </p:spPr>
        <p:txBody>
          <a:bodyPr/>
          <a:lstStyle/>
          <a:p>
            <a:pPr algn="l" eaLnBrk="1" hangingPunct="1">
              <a:defRPr/>
            </a:pPr>
            <a:r>
              <a:rPr lang="zh-CN" altLang="en-US" b="1" dirty="0" smtClean="0">
                <a:solidFill>
                  <a:srgbClr val="FFFF00"/>
                </a:solidFill>
                <a:effectLst>
                  <a:outerShdw blurRad="38100" dist="38100" dir="2700000" algn="tl">
                    <a:srgbClr val="000000"/>
                  </a:outerShdw>
                </a:effectLst>
                <a:ea typeface="黑体" pitchFamily="2" charset="-122"/>
              </a:rPr>
              <a:t>863计划组织机构职能</a:t>
            </a:r>
          </a:p>
        </p:txBody>
      </p:sp>
      <p:sp>
        <p:nvSpPr>
          <p:cNvPr id="71683" name="Rectangle 3"/>
          <p:cNvSpPr>
            <a:spLocks noGrp="1" noChangeArrowheads="1"/>
          </p:cNvSpPr>
          <p:nvPr>
            <p:ph type="body" idx="1"/>
          </p:nvPr>
        </p:nvSpPr>
        <p:spPr>
          <a:xfrm>
            <a:off x="395536" y="1989138"/>
            <a:ext cx="8424936" cy="4332287"/>
          </a:xfrm>
        </p:spPr>
        <p:txBody>
          <a:bodyPr/>
          <a:lstStyle/>
          <a:p>
            <a:pPr eaLnBrk="1" hangingPunct="1">
              <a:lnSpc>
                <a:spcPct val="160000"/>
              </a:lnSpc>
              <a:buFontTx/>
              <a:buNone/>
            </a:pPr>
            <a:r>
              <a:rPr lang="zh-CN" altLang="en-US" sz="3500" b="1" dirty="0" smtClean="0">
                <a:solidFill>
                  <a:srgbClr val="FFFF00"/>
                </a:solidFill>
                <a:ea typeface="黑体" pitchFamily="2" charset="-122"/>
                <a:sym typeface="Symbol" pitchFamily="18" charset="2"/>
              </a:rPr>
              <a:t>总体职能定位：</a:t>
            </a:r>
          </a:p>
          <a:p>
            <a:pPr eaLnBrk="1" hangingPunct="1">
              <a:lnSpc>
                <a:spcPts val="4800"/>
              </a:lnSpc>
              <a:buClr>
                <a:srgbClr val="FF0000"/>
              </a:buClr>
            </a:pPr>
            <a:r>
              <a:rPr lang="zh-CN" altLang="en-US" sz="3500" b="1" dirty="0" smtClean="0">
                <a:solidFill>
                  <a:srgbClr val="FFFF00"/>
                </a:solidFill>
                <a:latin typeface="黑体" pitchFamily="2" charset="-122"/>
                <a:ea typeface="黑体" pitchFamily="2" charset="-122"/>
              </a:rPr>
              <a:t>政府</a:t>
            </a:r>
            <a:r>
              <a:rPr lang="zh-CN" altLang="en-US" sz="3500" b="1" dirty="0" smtClean="0">
                <a:solidFill>
                  <a:srgbClr val="FF0000"/>
                </a:solidFill>
                <a:latin typeface="黑体" pitchFamily="2" charset="-122"/>
                <a:ea typeface="黑体" pitchFamily="2" charset="-122"/>
              </a:rPr>
              <a:t>（</a:t>
            </a:r>
            <a:r>
              <a:rPr lang="zh-CN" altLang="en-US" sz="3200" dirty="0">
                <a:solidFill>
                  <a:srgbClr val="FF0000"/>
                </a:solidFill>
                <a:latin typeface="黑体" pitchFamily="2" charset="-122"/>
                <a:ea typeface="黑体" pitchFamily="2" charset="-122"/>
              </a:rPr>
              <a:t>联办、领域</a:t>
            </a:r>
            <a:r>
              <a:rPr lang="zh-CN" altLang="en-US" sz="3200" dirty="0" smtClean="0">
                <a:solidFill>
                  <a:srgbClr val="FF0000"/>
                </a:solidFill>
                <a:latin typeface="黑体" pitchFamily="2" charset="-122"/>
                <a:ea typeface="黑体" pitchFamily="2" charset="-122"/>
              </a:rPr>
              <a:t>版</a:t>
            </a:r>
            <a:r>
              <a:rPr lang="zh-CN" altLang="en-US" sz="3500" b="1" dirty="0" smtClean="0">
                <a:solidFill>
                  <a:srgbClr val="FF0000"/>
                </a:solidFill>
                <a:latin typeface="黑体" pitchFamily="2" charset="-122"/>
                <a:ea typeface="黑体" pitchFamily="2" charset="-122"/>
              </a:rPr>
              <a:t>）</a:t>
            </a:r>
            <a:r>
              <a:rPr lang="zh-CN" altLang="en-US" sz="3500" b="1" dirty="0" smtClean="0">
                <a:solidFill>
                  <a:srgbClr val="FFFF00"/>
                </a:solidFill>
                <a:latin typeface="黑体" pitchFamily="2" charset="-122"/>
                <a:ea typeface="黑体" pitchFamily="2" charset="-122"/>
              </a:rPr>
              <a:t>：</a:t>
            </a:r>
            <a:r>
              <a:rPr lang="zh-CN" altLang="en-US" sz="3500" b="1" dirty="0" smtClean="0">
                <a:solidFill>
                  <a:srgbClr val="FFFFFF"/>
                </a:solidFill>
                <a:latin typeface="黑体" pitchFamily="2" charset="-122"/>
                <a:ea typeface="黑体" pitchFamily="2" charset="-122"/>
              </a:rPr>
              <a:t>目标、任务决策</a:t>
            </a:r>
            <a:endParaRPr lang="en-US" altLang="zh-CN" sz="3500" dirty="0">
              <a:solidFill>
                <a:srgbClr val="FFFFFF"/>
              </a:solidFill>
              <a:latin typeface="黑体" pitchFamily="2" charset="-122"/>
              <a:ea typeface="黑体" pitchFamily="2" charset="-122"/>
            </a:endParaRPr>
          </a:p>
          <a:p>
            <a:pPr eaLnBrk="1" hangingPunct="1">
              <a:lnSpc>
                <a:spcPts val="4800"/>
              </a:lnSpc>
              <a:buClr>
                <a:srgbClr val="FF0000"/>
              </a:buClr>
            </a:pPr>
            <a:r>
              <a:rPr lang="zh-CN" altLang="en-US" sz="3500" b="1" dirty="0" smtClean="0">
                <a:solidFill>
                  <a:srgbClr val="FFFF00"/>
                </a:solidFill>
                <a:latin typeface="黑体" pitchFamily="2" charset="-122"/>
                <a:ea typeface="黑体" pitchFamily="2" charset="-122"/>
              </a:rPr>
              <a:t>专家</a:t>
            </a:r>
            <a:r>
              <a:rPr lang="zh-CN" altLang="en-US" sz="3200" dirty="0">
                <a:solidFill>
                  <a:srgbClr val="FF0000"/>
                </a:solidFill>
                <a:latin typeface="黑体" pitchFamily="2" charset="-122"/>
                <a:ea typeface="黑体" pitchFamily="2" charset="-122"/>
              </a:rPr>
              <a:t>（计划专家委、主题专家组）</a:t>
            </a:r>
            <a:r>
              <a:rPr lang="zh-CN" altLang="en-US" sz="3500" b="1" dirty="0" smtClean="0">
                <a:solidFill>
                  <a:srgbClr val="FFFF00"/>
                </a:solidFill>
                <a:latin typeface="黑体" pitchFamily="2" charset="-122"/>
                <a:ea typeface="黑体" pitchFamily="2" charset="-122"/>
              </a:rPr>
              <a:t>：</a:t>
            </a:r>
            <a:r>
              <a:rPr lang="zh-CN" altLang="en-US" sz="3500" b="1" dirty="0" smtClean="0">
                <a:solidFill>
                  <a:srgbClr val="FFFFFF"/>
                </a:solidFill>
                <a:latin typeface="黑体" pitchFamily="2" charset="-122"/>
                <a:ea typeface="黑体" pitchFamily="2" charset="-122"/>
              </a:rPr>
              <a:t>把握技术方向、决策咨询</a:t>
            </a:r>
            <a:endParaRPr lang="en-US" altLang="zh-CN" sz="3500" b="1" dirty="0" smtClean="0">
              <a:solidFill>
                <a:srgbClr val="FFFFFF"/>
              </a:solidFill>
              <a:latin typeface="黑体" pitchFamily="2" charset="-122"/>
              <a:ea typeface="黑体" pitchFamily="2" charset="-122"/>
            </a:endParaRPr>
          </a:p>
          <a:p>
            <a:pPr eaLnBrk="1" hangingPunct="1">
              <a:lnSpc>
                <a:spcPts val="4800"/>
              </a:lnSpc>
              <a:buClr>
                <a:srgbClr val="FF0000"/>
              </a:buClr>
            </a:pPr>
            <a:r>
              <a:rPr lang="zh-CN" altLang="en-US" sz="3500" b="1" dirty="0" smtClean="0">
                <a:solidFill>
                  <a:srgbClr val="FFFF00"/>
                </a:solidFill>
                <a:ea typeface="黑体" pitchFamily="2" charset="-122"/>
                <a:sym typeface="Symbol" pitchFamily="18" charset="2"/>
              </a:rPr>
              <a:t>中心</a:t>
            </a:r>
            <a:r>
              <a:rPr lang="zh-CN" altLang="en-US" sz="3500" b="1" dirty="0" smtClean="0">
                <a:solidFill>
                  <a:srgbClr val="FFFF00"/>
                </a:solidFill>
                <a:latin typeface="黑体" pitchFamily="2" charset="-122"/>
                <a:ea typeface="黑体" pitchFamily="2" charset="-122"/>
              </a:rPr>
              <a:t>：</a:t>
            </a:r>
            <a:r>
              <a:rPr lang="zh-CN" altLang="en-US" sz="3500" b="1" dirty="0" smtClean="0">
                <a:solidFill>
                  <a:srgbClr val="FFFFFF"/>
                </a:solidFill>
                <a:latin typeface="黑体" pitchFamily="2" charset="-122"/>
                <a:ea typeface="黑体" pitchFamily="2" charset="-122"/>
              </a:rPr>
              <a:t>过程管理</a:t>
            </a:r>
            <a:endParaRPr lang="zh-CN" altLang="en-US" sz="3500" b="1" dirty="0" smtClean="0">
              <a:solidFill>
                <a:srgbClr val="FFFF00"/>
              </a:solidFill>
              <a:latin typeface="黑体" pitchFamily="2" charset="-122"/>
              <a:ea typeface="黑体" pitchFamily="2" charset="-122"/>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45</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9552" y="188640"/>
            <a:ext cx="7772400" cy="1143000"/>
          </a:xfrm>
        </p:spPr>
        <p:txBody>
          <a:bodyPr/>
          <a:lstStyle/>
          <a:p>
            <a:pPr algn="l" eaLnBrk="1" hangingPunct="1">
              <a:defRPr/>
            </a:pPr>
            <a:r>
              <a:rPr lang="en-US" altLang="zh-CN" sz="4000" b="1" dirty="0" smtClean="0">
                <a:solidFill>
                  <a:srgbClr val="FFFF00"/>
                </a:solidFill>
                <a:effectLst>
                  <a:outerShdw blurRad="38100" dist="38100" dir="2700000" algn="tl">
                    <a:srgbClr val="000000"/>
                  </a:outerShdw>
                </a:effectLst>
                <a:ea typeface="黑体" pitchFamily="2" charset="-122"/>
              </a:rPr>
              <a:t>863</a:t>
            </a:r>
            <a:r>
              <a:rPr lang="zh-CN" altLang="en-US" sz="4000" b="1" dirty="0" smtClean="0">
                <a:solidFill>
                  <a:srgbClr val="FFFF00"/>
                </a:solidFill>
                <a:effectLst>
                  <a:outerShdw blurRad="38100" dist="38100" dir="2700000" algn="tl">
                    <a:srgbClr val="000000"/>
                  </a:outerShdw>
                </a:effectLst>
                <a:ea typeface="黑体" pitchFamily="2" charset="-122"/>
              </a:rPr>
              <a:t>计划课题承担单位职责</a:t>
            </a:r>
          </a:p>
        </p:txBody>
      </p:sp>
      <p:sp>
        <p:nvSpPr>
          <p:cNvPr id="89091" name="Rectangle 3"/>
          <p:cNvSpPr>
            <a:spLocks noGrp="1" noChangeArrowheads="1"/>
          </p:cNvSpPr>
          <p:nvPr>
            <p:ph type="body" idx="1"/>
          </p:nvPr>
        </p:nvSpPr>
        <p:spPr>
          <a:xfrm>
            <a:off x="323404" y="1844824"/>
            <a:ext cx="8713092" cy="4679950"/>
          </a:xfrm>
        </p:spPr>
        <p:txBody>
          <a:bodyPr/>
          <a:lstStyle/>
          <a:p>
            <a:pPr eaLnBrk="1" hangingPunct="1">
              <a:lnSpc>
                <a:spcPts val="4500"/>
              </a:lnSpc>
              <a:buFontTx/>
              <a:buNone/>
              <a:defRPr/>
            </a:pPr>
            <a:r>
              <a:rPr lang="zh-CN" altLang="en-US" sz="3200" b="1" dirty="0" smtClean="0">
                <a:latin typeface="黑体" pitchFamily="2" charset="-122"/>
                <a:ea typeface="黑体" pitchFamily="2" charset="-122"/>
              </a:rPr>
              <a:t>课题承担单位按照法人管理责任制要求，对课</a:t>
            </a:r>
            <a:endParaRPr lang="en-US" altLang="zh-CN" sz="3200" b="1" dirty="0" smtClean="0">
              <a:latin typeface="黑体" pitchFamily="2" charset="-122"/>
              <a:ea typeface="黑体" pitchFamily="2" charset="-122"/>
            </a:endParaRPr>
          </a:p>
          <a:p>
            <a:pPr eaLnBrk="1" hangingPunct="1">
              <a:lnSpc>
                <a:spcPts val="4500"/>
              </a:lnSpc>
              <a:buFontTx/>
              <a:buNone/>
              <a:defRPr/>
            </a:pPr>
            <a:r>
              <a:rPr lang="zh-CN" altLang="en-US" sz="3200" b="1" dirty="0" smtClean="0">
                <a:latin typeface="黑体" pitchFamily="2" charset="-122"/>
                <a:ea typeface="黑体" pitchFamily="2" charset="-122"/>
              </a:rPr>
              <a:t>题任务的实施负责，</a:t>
            </a:r>
            <a:r>
              <a:rPr lang="zh-CN" altLang="en-US" sz="3200" b="1" dirty="0" smtClean="0">
                <a:solidFill>
                  <a:srgbClr val="FF0000"/>
                </a:solidFill>
                <a:latin typeface="黑体" pitchFamily="2" charset="-122"/>
                <a:ea typeface="黑体" pitchFamily="2" charset="-122"/>
              </a:rPr>
              <a:t>主要职责</a:t>
            </a:r>
            <a:r>
              <a:rPr lang="zh-CN" altLang="en-US" sz="3200" b="1" dirty="0" smtClean="0">
                <a:latin typeface="黑体" pitchFamily="2" charset="-122"/>
                <a:ea typeface="黑体" pitchFamily="2" charset="-122"/>
              </a:rPr>
              <a:t>是：</a:t>
            </a:r>
          </a:p>
          <a:p>
            <a:pPr eaLnBrk="1" hangingPunct="1">
              <a:lnSpc>
                <a:spcPts val="4000"/>
              </a:lnSpc>
              <a:buFontTx/>
              <a:buNone/>
              <a:defRPr/>
            </a:pPr>
            <a:r>
              <a:rPr lang="zh-CN" altLang="en-US" sz="2800" b="1" dirty="0" smtClean="0">
                <a:solidFill>
                  <a:srgbClr val="FFFF00"/>
                </a:solidFill>
                <a:latin typeface="黑体" pitchFamily="2" charset="-122"/>
                <a:ea typeface="黑体" pitchFamily="2" charset="-122"/>
              </a:rPr>
              <a:t>  </a:t>
            </a:r>
            <a:r>
              <a:rPr lang="zh-CN" altLang="en-US" sz="2800" b="0"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2800" b="0" dirty="0" smtClean="0">
                <a:solidFill>
                  <a:srgbClr val="FFFFFF"/>
                </a:solidFill>
                <a:ea typeface="黑体" pitchFamily="2" charset="-122"/>
                <a:sym typeface="Symbol" pitchFamily="18" charset="2"/>
              </a:rPr>
              <a:t>  组织编写和签订课题任务书；</a:t>
            </a:r>
          </a:p>
          <a:p>
            <a:pPr eaLnBrk="1" hangingPunct="1">
              <a:lnSpc>
                <a:spcPts val="4000"/>
              </a:lnSpc>
              <a:buFontTx/>
              <a:buNone/>
              <a:defRPr/>
            </a:pPr>
            <a:r>
              <a:rPr lang="zh-CN" altLang="en-US" sz="2800" b="0" dirty="0" smtClean="0">
                <a:solidFill>
                  <a:srgbClr val="FFFFFF"/>
                </a:solidFill>
                <a:ea typeface="黑体" pitchFamily="2" charset="-122"/>
                <a:sym typeface="Symbol" pitchFamily="18" charset="2"/>
              </a:rPr>
              <a:t>    </a:t>
            </a:r>
            <a:r>
              <a:rPr lang="zh-CN" altLang="en-US" sz="2800" b="0"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2800" b="0" dirty="0" smtClean="0">
                <a:solidFill>
                  <a:srgbClr val="FFFFFF"/>
                </a:solidFill>
                <a:ea typeface="黑体" pitchFamily="2" charset="-122"/>
                <a:sym typeface="Symbol" pitchFamily="18" charset="2"/>
              </a:rPr>
              <a:t>  组织实施任务，落实配套条件，完成预定目标；</a:t>
            </a:r>
          </a:p>
          <a:p>
            <a:pPr eaLnBrk="1" hangingPunct="1">
              <a:lnSpc>
                <a:spcPts val="4000"/>
              </a:lnSpc>
              <a:buFontTx/>
              <a:buNone/>
              <a:defRPr/>
            </a:pPr>
            <a:r>
              <a:rPr lang="zh-CN" altLang="en-US" sz="2800" b="0" dirty="0" smtClean="0">
                <a:solidFill>
                  <a:srgbClr val="FFFFFF"/>
                </a:solidFill>
                <a:ea typeface="黑体" pitchFamily="2" charset="-122"/>
                <a:sym typeface="Symbol" pitchFamily="18" charset="2"/>
              </a:rPr>
              <a:t>    </a:t>
            </a:r>
            <a:r>
              <a:rPr lang="zh-CN" altLang="en-US" sz="2800" b="0"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2800" b="0" dirty="0" smtClean="0">
                <a:solidFill>
                  <a:srgbClr val="FFFFFF"/>
                </a:solidFill>
                <a:ea typeface="黑体" pitchFamily="2" charset="-122"/>
                <a:sym typeface="Symbol" pitchFamily="18" charset="2"/>
              </a:rPr>
              <a:t>  负责课题的经费管理、会计核算及资产管理；</a:t>
            </a:r>
          </a:p>
          <a:p>
            <a:pPr eaLnBrk="1" hangingPunct="1">
              <a:lnSpc>
                <a:spcPts val="4000"/>
              </a:lnSpc>
              <a:buFontTx/>
              <a:buNone/>
              <a:defRPr/>
            </a:pPr>
            <a:r>
              <a:rPr lang="zh-CN" altLang="en-US" sz="2800" b="0" dirty="0" smtClean="0">
                <a:solidFill>
                  <a:srgbClr val="FFFF00"/>
                </a:solidFill>
                <a:effectLst>
                  <a:outerShdw blurRad="38100" dist="38100" dir="2700000" algn="tl">
                    <a:srgbClr val="000000"/>
                  </a:outerShdw>
                </a:effectLst>
                <a:ea typeface="黑体" pitchFamily="2" charset="-122"/>
                <a:sym typeface="Symbol" pitchFamily="18" charset="2"/>
              </a:rPr>
              <a:t>      </a:t>
            </a:r>
            <a:r>
              <a:rPr lang="zh-CN" altLang="en-US" b="0" dirty="0">
                <a:solidFill>
                  <a:srgbClr val="FFFFFF"/>
                </a:solidFill>
                <a:ea typeface="黑体" pitchFamily="2" charset="-122"/>
                <a:sym typeface="Symbol" pitchFamily="18" charset="2"/>
              </a:rPr>
              <a:t>按照要求编报课题相关报表、文件资料；</a:t>
            </a:r>
          </a:p>
          <a:p>
            <a:pPr eaLnBrk="1" hangingPunct="1">
              <a:lnSpc>
                <a:spcPts val="4000"/>
              </a:lnSpc>
              <a:buFontTx/>
              <a:buNone/>
              <a:defRPr/>
            </a:pPr>
            <a:r>
              <a:rPr lang="zh-CN" altLang="en-US" b="0" dirty="0">
                <a:solidFill>
                  <a:srgbClr val="FFFFFF"/>
                </a:solidFill>
                <a:ea typeface="黑体" pitchFamily="2" charset="-122"/>
                <a:sym typeface="Symbol" pitchFamily="18" charset="2"/>
              </a:rPr>
              <a:t>      及时报告课题执行中重大问题，接受检查和验收</a:t>
            </a:r>
            <a:endParaRPr lang="zh-CN" altLang="en-US" b="0" dirty="0">
              <a:solidFill>
                <a:srgbClr val="FFFFFF"/>
              </a:solidFill>
              <a:ea typeface="黑体" pitchFamily="2" charset="-122"/>
            </a:endParaRP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46</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67544" y="188640"/>
            <a:ext cx="7918450" cy="1143000"/>
          </a:xfrm>
        </p:spPr>
        <p:txBody>
          <a:bodyPr/>
          <a:lstStyle/>
          <a:p>
            <a:pPr algn="l" eaLnBrk="1" hangingPunct="1">
              <a:defRPr/>
            </a:pPr>
            <a:r>
              <a:rPr lang="en-US" altLang="zh-CN" sz="4000" b="1" dirty="0" smtClean="0">
                <a:solidFill>
                  <a:srgbClr val="FFFF00"/>
                </a:solidFill>
                <a:effectLst>
                  <a:outerShdw blurRad="38100" dist="38100" dir="2700000" algn="tl">
                    <a:srgbClr val="000000"/>
                  </a:outerShdw>
                </a:effectLst>
                <a:ea typeface="黑体" pitchFamily="2" charset="-122"/>
              </a:rPr>
              <a:t>863</a:t>
            </a:r>
            <a:r>
              <a:rPr lang="zh-CN" altLang="en-US" sz="4000" b="1" dirty="0" smtClean="0">
                <a:solidFill>
                  <a:srgbClr val="FFFF00"/>
                </a:solidFill>
                <a:effectLst>
                  <a:outerShdw blurRad="38100" dist="38100" dir="2700000" algn="tl">
                    <a:srgbClr val="000000"/>
                  </a:outerShdw>
                </a:effectLst>
                <a:ea typeface="黑体" pitchFamily="2" charset="-122"/>
              </a:rPr>
              <a:t>计划计划管理的原则</a:t>
            </a:r>
          </a:p>
        </p:txBody>
      </p:sp>
      <p:sp>
        <p:nvSpPr>
          <p:cNvPr id="90115" name="Rectangle 3"/>
          <p:cNvSpPr>
            <a:spLocks noGrp="1" noChangeArrowheads="1"/>
          </p:cNvSpPr>
          <p:nvPr>
            <p:ph type="body" sz="half" idx="1"/>
          </p:nvPr>
        </p:nvSpPr>
        <p:spPr>
          <a:xfrm>
            <a:off x="179511" y="1844675"/>
            <a:ext cx="8712969" cy="4679950"/>
          </a:xfrm>
        </p:spPr>
        <p:txBody>
          <a:bodyPr/>
          <a:lstStyle/>
          <a:p>
            <a:pPr algn="just" eaLnBrk="1" hangingPunct="1">
              <a:lnSpc>
                <a:spcPct val="190000"/>
              </a:lnSpc>
              <a:buFontTx/>
              <a:buNone/>
              <a:defRPr/>
            </a:pPr>
            <a:r>
              <a:rPr lang="zh-CN" altLang="en-US" sz="3600" b="1" dirty="0" smtClean="0">
                <a:solidFill>
                  <a:srgbClr val="FFFFFF"/>
                </a:solidFill>
                <a:latin typeface="黑体" pitchFamily="2" charset="-122"/>
                <a:ea typeface="黑体" pitchFamily="2" charset="-122"/>
              </a:rPr>
              <a:t>坚持“</a:t>
            </a:r>
            <a:r>
              <a:rPr lang="zh-CN" altLang="en-US" sz="3600" b="1" dirty="0" smtClean="0">
                <a:solidFill>
                  <a:srgbClr val="FFFF00"/>
                </a:solidFill>
                <a:latin typeface="黑体" pitchFamily="2" charset="-122"/>
                <a:ea typeface="黑体" pitchFamily="2" charset="-122"/>
              </a:rPr>
              <a:t>竞争、公开、择优、问责</a:t>
            </a:r>
            <a:r>
              <a:rPr lang="zh-CN" altLang="en-US" sz="3600" b="1" dirty="0" smtClean="0">
                <a:solidFill>
                  <a:srgbClr val="FFFFFF"/>
                </a:solidFill>
                <a:latin typeface="黑体" pitchFamily="2" charset="-122"/>
                <a:ea typeface="黑体" pitchFamily="2" charset="-122"/>
              </a:rPr>
              <a:t>”的原则：</a:t>
            </a:r>
          </a:p>
          <a:p>
            <a:pPr algn="just" eaLnBrk="1" hangingPunct="1">
              <a:lnSpc>
                <a:spcPct val="190000"/>
              </a:lnSpc>
              <a:buFontTx/>
              <a:buNone/>
              <a:defRPr/>
            </a:pPr>
            <a:r>
              <a:rPr lang="zh-CN" altLang="en-US" sz="2800" b="1" dirty="0" smtClean="0">
                <a:solidFill>
                  <a:srgbClr val="FFFFFF"/>
                </a:solidFill>
                <a:latin typeface="黑体" pitchFamily="2" charset="-122"/>
                <a:ea typeface="黑体" pitchFamily="2" charset="-122"/>
              </a:rPr>
              <a:t> </a:t>
            </a:r>
            <a:r>
              <a:rPr lang="zh-CN" altLang="en-US" sz="2000" b="1" dirty="0" smtClean="0">
                <a:solidFill>
                  <a:srgbClr val="FFFF00"/>
                </a:solidFill>
                <a:latin typeface="黑体" pitchFamily="2" charset="-122"/>
                <a:ea typeface="黑体" pitchFamily="2" charset="-122"/>
              </a:rPr>
              <a:t>●</a:t>
            </a:r>
            <a:r>
              <a:rPr lang="zh-CN" altLang="en-US" sz="2800" b="1" dirty="0" smtClean="0">
                <a:solidFill>
                  <a:srgbClr val="FFFF00"/>
                </a:solidFill>
                <a:effectLst>
                  <a:outerShdw blurRad="38100" dist="38100" dir="2700000" algn="tl">
                    <a:srgbClr val="000000"/>
                  </a:outerShdw>
                </a:effectLst>
                <a:latin typeface="黑体" pitchFamily="2" charset="-122"/>
                <a:ea typeface="黑体" pitchFamily="2" charset="-122"/>
                <a:sym typeface="Symbol" pitchFamily="18" charset="2"/>
              </a:rPr>
              <a:t> </a:t>
            </a:r>
            <a:r>
              <a:rPr lang="zh-CN" altLang="en-US" sz="2800" b="1" dirty="0" smtClean="0">
                <a:solidFill>
                  <a:srgbClr val="FF0000"/>
                </a:solidFill>
                <a:latin typeface="黑体" pitchFamily="2" charset="-122"/>
                <a:ea typeface="黑体" pitchFamily="2" charset="-122"/>
              </a:rPr>
              <a:t>突出国家目标：</a:t>
            </a:r>
            <a:r>
              <a:rPr lang="zh-CN" altLang="en-US" sz="2800" b="1" dirty="0" smtClean="0">
                <a:solidFill>
                  <a:srgbClr val="FFFFFF"/>
                </a:solidFill>
                <a:latin typeface="黑体" pitchFamily="2" charset="-122"/>
                <a:ea typeface="黑体" pitchFamily="2" charset="-122"/>
              </a:rPr>
              <a:t>强化目标管理，力争重点突破；</a:t>
            </a:r>
          </a:p>
          <a:p>
            <a:pPr algn="just" eaLnBrk="1" hangingPunct="1">
              <a:lnSpc>
                <a:spcPct val="150000"/>
              </a:lnSpc>
              <a:buFontTx/>
              <a:buNone/>
              <a:defRPr/>
            </a:pPr>
            <a:r>
              <a:rPr lang="zh-CN" altLang="en-US" sz="2800" b="1" dirty="0" smtClean="0">
                <a:solidFill>
                  <a:srgbClr val="FFFFFF"/>
                </a:solidFill>
                <a:latin typeface="黑体" pitchFamily="2" charset="-122"/>
                <a:ea typeface="黑体" pitchFamily="2" charset="-122"/>
              </a:rPr>
              <a:t> </a:t>
            </a:r>
            <a:r>
              <a:rPr lang="zh-CN" altLang="en-US" sz="2000" b="1" dirty="0" smtClean="0">
                <a:solidFill>
                  <a:srgbClr val="FFFF00"/>
                </a:solidFill>
                <a:latin typeface="黑体" pitchFamily="2" charset="-122"/>
                <a:ea typeface="黑体" pitchFamily="2" charset="-122"/>
              </a:rPr>
              <a:t>●</a:t>
            </a:r>
            <a:r>
              <a:rPr lang="zh-CN" altLang="en-US" sz="2800" b="1" dirty="0" smtClean="0">
                <a:solidFill>
                  <a:srgbClr val="FFFFFF"/>
                </a:solidFill>
                <a:latin typeface="黑体" pitchFamily="2" charset="-122"/>
                <a:ea typeface="黑体" pitchFamily="2" charset="-122"/>
              </a:rPr>
              <a:t> </a:t>
            </a:r>
            <a:r>
              <a:rPr lang="zh-CN" altLang="en-US" sz="2800" b="1" dirty="0" smtClean="0">
                <a:solidFill>
                  <a:srgbClr val="FF0000"/>
                </a:solidFill>
                <a:latin typeface="黑体" pitchFamily="2" charset="-122"/>
                <a:ea typeface="黑体" pitchFamily="2" charset="-122"/>
              </a:rPr>
              <a:t>明确权责关系：</a:t>
            </a:r>
            <a:r>
              <a:rPr lang="zh-CN" altLang="en-US" sz="2800" b="1" dirty="0" smtClean="0">
                <a:solidFill>
                  <a:srgbClr val="FFFFFF"/>
                </a:solidFill>
                <a:latin typeface="黑体" pitchFamily="2" charset="-122"/>
                <a:ea typeface="黑体" pitchFamily="2" charset="-122"/>
              </a:rPr>
              <a:t>完善运行机制，加强过程管理；</a:t>
            </a:r>
          </a:p>
          <a:p>
            <a:pPr algn="just" eaLnBrk="1" hangingPunct="1">
              <a:lnSpc>
                <a:spcPct val="150000"/>
              </a:lnSpc>
              <a:buFontTx/>
              <a:buNone/>
              <a:defRPr/>
            </a:pPr>
            <a:r>
              <a:rPr lang="zh-CN" altLang="en-US" sz="2800" b="1" dirty="0" smtClean="0">
                <a:solidFill>
                  <a:srgbClr val="FF0000"/>
                </a:solidFill>
                <a:latin typeface="黑体" pitchFamily="2" charset="-122"/>
                <a:ea typeface="黑体" pitchFamily="2" charset="-122"/>
              </a:rPr>
              <a:t> </a:t>
            </a:r>
            <a:r>
              <a:rPr lang="zh-CN" altLang="en-US" sz="2000" b="1" dirty="0" smtClean="0">
                <a:solidFill>
                  <a:srgbClr val="FFFF00"/>
                </a:solidFill>
                <a:latin typeface="黑体" pitchFamily="2" charset="-122"/>
                <a:ea typeface="黑体" pitchFamily="2" charset="-122"/>
              </a:rPr>
              <a:t>●</a:t>
            </a:r>
            <a:r>
              <a:rPr lang="zh-CN" altLang="en-US" sz="2800" b="1" dirty="0" smtClean="0">
                <a:solidFill>
                  <a:srgbClr val="FF0000"/>
                </a:solidFill>
                <a:latin typeface="黑体" pitchFamily="2" charset="-122"/>
                <a:ea typeface="黑体" pitchFamily="2" charset="-122"/>
              </a:rPr>
              <a:t> 强化统筹协调：</a:t>
            </a:r>
            <a:r>
              <a:rPr lang="zh-CN" altLang="en-US" sz="2800" b="1" dirty="0" smtClean="0">
                <a:solidFill>
                  <a:srgbClr val="FFFFFF"/>
                </a:solidFill>
                <a:latin typeface="黑体" pitchFamily="2" charset="-122"/>
                <a:ea typeface="黑体" pitchFamily="2" charset="-122"/>
              </a:rPr>
              <a:t>加强衔接，统筹人才、项目和基地；</a:t>
            </a:r>
          </a:p>
          <a:p>
            <a:pPr algn="just" eaLnBrk="1" hangingPunct="1">
              <a:lnSpc>
                <a:spcPct val="150000"/>
              </a:lnSpc>
              <a:buFontTx/>
              <a:buNone/>
              <a:defRPr/>
            </a:pPr>
            <a:r>
              <a:rPr lang="zh-CN" altLang="en-US" sz="2800" b="1" dirty="0" smtClean="0">
                <a:solidFill>
                  <a:srgbClr val="FFFFFF"/>
                </a:solidFill>
                <a:latin typeface="黑体" pitchFamily="2" charset="-122"/>
                <a:ea typeface="黑体" pitchFamily="2" charset="-122"/>
              </a:rPr>
              <a:t> </a:t>
            </a:r>
            <a:r>
              <a:rPr lang="zh-CN" altLang="en-US" sz="2000" b="1" dirty="0" smtClean="0">
                <a:solidFill>
                  <a:srgbClr val="FFFF00"/>
                </a:solidFill>
                <a:latin typeface="黑体" pitchFamily="2" charset="-122"/>
                <a:ea typeface="黑体" pitchFamily="2" charset="-122"/>
              </a:rPr>
              <a:t>●</a:t>
            </a:r>
            <a:r>
              <a:rPr lang="zh-CN" altLang="en-US" sz="2000" b="1" dirty="0" smtClean="0">
                <a:solidFill>
                  <a:srgbClr val="FFFFFF"/>
                </a:solidFill>
                <a:latin typeface="黑体" pitchFamily="2" charset="-122"/>
                <a:ea typeface="黑体" pitchFamily="2" charset="-122"/>
              </a:rPr>
              <a:t> </a:t>
            </a:r>
            <a:r>
              <a:rPr lang="zh-CN" altLang="en-US" sz="2800" b="1" dirty="0" smtClean="0">
                <a:solidFill>
                  <a:srgbClr val="FF0000"/>
                </a:solidFill>
                <a:latin typeface="黑体" pitchFamily="2" charset="-122"/>
                <a:ea typeface="黑体" pitchFamily="2" charset="-122"/>
              </a:rPr>
              <a:t>加强评估监督：</a:t>
            </a:r>
            <a:r>
              <a:rPr lang="zh-CN" altLang="en-US" sz="2800" b="1" dirty="0" smtClean="0">
                <a:solidFill>
                  <a:srgbClr val="FFFFFF"/>
                </a:solidFill>
                <a:latin typeface="黑体" pitchFamily="2" charset="-122"/>
                <a:ea typeface="黑体" pitchFamily="2" charset="-122"/>
              </a:rPr>
              <a:t>定期评估，实行责任追究制度。</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47</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5720" y="2205038"/>
            <a:ext cx="8858280" cy="3241675"/>
            <a:chOff x="0" y="0"/>
            <a:chExt cx="4944" cy="2042"/>
          </a:xfrm>
        </p:grpSpPr>
        <p:grpSp>
          <p:nvGrpSpPr>
            <p:cNvPr id="3" name="Group 3"/>
            <p:cNvGrpSpPr>
              <a:grpSpLocks/>
            </p:cNvGrpSpPr>
            <p:nvPr/>
          </p:nvGrpSpPr>
          <p:grpSpPr bwMode="auto">
            <a:xfrm>
              <a:off x="108" y="0"/>
              <a:ext cx="1389" cy="454"/>
              <a:chOff x="-119" y="0"/>
              <a:chExt cx="1389" cy="454"/>
            </a:xfrm>
          </p:grpSpPr>
          <p:sp>
            <p:nvSpPr>
              <p:cNvPr id="84005" name="AutoShape 4"/>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4006" name="Text Box 5"/>
              <p:cNvSpPr txBox="1">
                <a:spLocks noChangeArrowheads="1"/>
              </p:cNvSpPr>
              <p:nvPr/>
            </p:nvSpPr>
            <p:spPr bwMode="auto">
              <a:xfrm>
                <a:off x="-119" y="45"/>
                <a:ext cx="1298" cy="357"/>
              </a:xfrm>
              <a:prstGeom prst="rect">
                <a:avLst/>
              </a:prstGeom>
              <a:noFill/>
              <a:ln w="9525">
                <a:noFill/>
                <a:miter lim="800000"/>
                <a:headEnd/>
                <a:tailEnd/>
              </a:ln>
              <a:effectLst/>
            </p:spPr>
            <p:txBody>
              <a:bodyPr wrap="square">
                <a:spAutoFit/>
              </a:bodyPr>
              <a:lstStyle/>
              <a:p>
                <a:pPr algn="ctr">
                  <a:lnSpc>
                    <a:spcPct val="110000"/>
                  </a:lnSpc>
                  <a:spcBef>
                    <a:spcPct val="50000"/>
                  </a:spcBef>
                  <a:buClrTx/>
                </a:pPr>
                <a:r>
                  <a:rPr lang="zh-CN" sz="2800" b="1" dirty="0">
                    <a:latin typeface="Arial" charset="0"/>
                    <a:ea typeface="黑体" pitchFamily="2" charset="-122"/>
                  </a:rPr>
                  <a:t>发布指南</a:t>
                </a:r>
              </a:p>
            </p:txBody>
          </p:sp>
        </p:grpSp>
        <p:grpSp>
          <p:nvGrpSpPr>
            <p:cNvPr id="4" name="Group 6"/>
            <p:cNvGrpSpPr>
              <a:grpSpLocks/>
            </p:cNvGrpSpPr>
            <p:nvPr/>
          </p:nvGrpSpPr>
          <p:grpSpPr bwMode="auto">
            <a:xfrm>
              <a:off x="1814" y="0"/>
              <a:ext cx="1270" cy="454"/>
              <a:chOff x="0" y="0"/>
              <a:chExt cx="1270" cy="454"/>
            </a:xfrm>
          </p:grpSpPr>
          <p:sp>
            <p:nvSpPr>
              <p:cNvPr id="84003" name="AutoShape 7"/>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4004" name="Text Box 8"/>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sz="2800" b="1">
                    <a:ea typeface="黑体" pitchFamily="2" charset="-122"/>
                  </a:rPr>
                  <a:t>受理</a:t>
                </a:r>
                <a:r>
                  <a:rPr lang="zh-CN" sz="2800" b="1">
                    <a:latin typeface="Arial" charset="0"/>
                    <a:ea typeface="黑体" pitchFamily="2" charset="-122"/>
                  </a:rPr>
                  <a:t>申请</a:t>
                </a:r>
              </a:p>
            </p:txBody>
          </p:sp>
        </p:grpSp>
        <p:grpSp>
          <p:nvGrpSpPr>
            <p:cNvPr id="5" name="Group 9"/>
            <p:cNvGrpSpPr>
              <a:grpSpLocks/>
            </p:cNvGrpSpPr>
            <p:nvPr/>
          </p:nvGrpSpPr>
          <p:grpSpPr bwMode="auto">
            <a:xfrm>
              <a:off x="3357" y="0"/>
              <a:ext cx="1270" cy="454"/>
              <a:chOff x="0" y="0"/>
              <a:chExt cx="1270" cy="454"/>
            </a:xfrm>
          </p:grpSpPr>
          <p:sp>
            <p:nvSpPr>
              <p:cNvPr id="84001" name="AutoShape 10"/>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4002" name="Text Box 11"/>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altLang="en-US" sz="2800" b="1">
                    <a:latin typeface="Arial" charset="0"/>
                    <a:ea typeface="黑体" pitchFamily="2" charset="-122"/>
                  </a:rPr>
                  <a:t>评审入库</a:t>
                </a:r>
              </a:p>
            </p:txBody>
          </p:sp>
        </p:grpSp>
        <p:grpSp>
          <p:nvGrpSpPr>
            <p:cNvPr id="6" name="Group 12"/>
            <p:cNvGrpSpPr>
              <a:grpSpLocks/>
            </p:cNvGrpSpPr>
            <p:nvPr/>
          </p:nvGrpSpPr>
          <p:grpSpPr bwMode="auto">
            <a:xfrm>
              <a:off x="63" y="771"/>
              <a:ext cx="1434" cy="454"/>
              <a:chOff x="-164" y="0"/>
              <a:chExt cx="1434" cy="454"/>
            </a:xfrm>
          </p:grpSpPr>
          <p:sp>
            <p:nvSpPr>
              <p:cNvPr id="83999" name="AutoShape 13"/>
              <p:cNvSpPr>
                <a:spLocks noChangeArrowheads="1"/>
              </p:cNvSpPr>
              <p:nvPr/>
            </p:nvSpPr>
            <p:spPr bwMode="auto">
              <a:xfrm>
                <a:off x="-164" y="0"/>
                <a:ext cx="1434"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4000" name="Text Box 14"/>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altLang="en-US" sz="2400" b="1" dirty="0">
                    <a:latin typeface="Arial" charset="0"/>
                    <a:ea typeface="黑体" pitchFamily="2" charset="-122"/>
                  </a:rPr>
                  <a:t>咨询、批准</a:t>
                </a:r>
              </a:p>
            </p:txBody>
          </p:sp>
        </p:grpSp>
        <p:grpSp>
          <p:nvGrpSpPr>
            <p:cNvPr id="7" name="Group 15"/>
            <p:cNvGrpSpPr>
              <a:grpSpLocks/>
            </p:cNvGrpSpPr>
            <p:nvPr/>
          </p:nvGrpSpPr>
          <p:grpSpPr bwMode="auto">
            <a:xfrm>
              <a:off x="3357" y="771"/>
              <a:ext cx="1270" cy="454"/>
              <a:chOff x="0" y="0"/>
              <a:chExt cx="1270" cy="454"/>
            </a:xfrm>
          </p:grpSpPr>
          <p:sp>
            <p:nvSpPr>
              <p:cNvPr id="83997" name="AutoShape 16"/>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3998" name="Text Box 17"/>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altLang="en-US" sz="2800" b="1">
                    <a:latin typeface="Arial" charset="0"/>
                    <a:ea typeface="黑体" pitchFamily="2" charset="-122"/>
                  </a:rPr>
                  <a:t>项目建议</a:t>
                </a:r>
              </a:p>
            </p:txBody>
          </p:sp>
        </p:grpSp>
        <p:grpSp>
          <p:nvGrpSpPr>
            <p:cNvPr id="8" name="Group 18"/>
            <p:cNvGrpSpPr>
              <a:grpSpLocks/>
            </p:cNvGrpSpPr>
            <p:nvPr/>
          </p:nvGrpSpPr>
          <p:grpSpPr bwMode="auto">
            <a:xfrm>
              <a:off x="1814" y="1588"/>
              <a:ext cx="1270" cy="454"/>
              <a:chOff x="0" y="0"/>
              <a:chExt cx="1270" cy="454"/>
            </a:xfrm>
          </p:grpSpPr>
          <p:sp>
            <p:nvSpPr>
              <p:cNvPr id="83995" name="AutoShape 19"/>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3996" name="Text Box 20"/>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altLang="en-US" sz="2800" b="1">
                    <a:latin typeface="Arial" charset="0"/>
                    <a:ea typeface="黑体" pitchFamily="2" charset="-122"/>
                  </a:rPr>
                  <a:t>课题立项</a:t>
                </a:r>
              </a:p>
            </p:txBody>
          </p:sp>
        </p:grpSp>
        <p:grpSp>
          <p:nvGrpSpPr>
            <p:cNvPr id="9" name="Group 21"/>
            <p:cNvGrpSpPr>
              <a:grpSpLocks/>
            </p:cNvGrpSpPr>
            <p:nvPr/>
          </p:nvGrpSpPr>
          <p:grpSpPr bwMode="auto">
            <a:xfrm>
              <a:off x="227" y="1587"/>
              <a:ext cx="1270" cy="454"/>
              <a:chOff x="0" y="0"/>
              <a:chExt cx="1270" cy="454"/>
            </a:xfrm>
          </p:grpSpPr>
          <p:sp>
            <p:nvSpPr>
              <p:cNvPr id="83993" name="AutoShape 22"/>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3994" name="Text Box 23"/>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altLang="en-US" sz="2800" b="1">
                    <a:latin typeface="Arial" charset="0"/>
                    <a:ea typeface="黑体" pitchFamily="2" charset="-122"/>
                  </a:rPr>
                  <a:t>课题论证</a:t>
                </a:r>
              </a:p>
            </p:txBody>
          </p:sp>
        </p:grpSp>
        <p:grpSp>
          <p:nvGrpSpPr>
            <p:cNvPr id="10" name="Group 24"/>
            <p:cNvGrpSpPr>
              <a:grpSpLocks/>
            </p:cNvGrpSpPr>
            <p:nvPr/>
          </p:nvGrpSpPr>
          <p:grpSpPr bwMode="auto">
            <a:xfrm>
              <a:off x="3357" y="1587"/>
              <a:ext cx="1270" cy="454"/>
              <a:chOff x="0" y="0"/>
              <a:chExt cx="1270" cy="454"/>
            </a:xfrm>
          </p:grpSpPr>
          <p:sp>
            <p:nvSpPr>
              <p:cNvPr id="83991" name="AutoShape 25"/>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3992" name="Text Box 26"/>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altLang="en-US" sz="2400" b="1">
                    <a:latin typeface="Arial" charset="0"/>
                    <a:ea typeface="黑体" pitchFamily="2" charset="-122"/>
                  </a:rPr>
                  <a:t>签订任务书</a:t>
                </a:r>
              </a:p>
            </p:txBody>
          </p:sp>
        </p:grpSp>
        <p:grpSp>
          <p:nvGrpSpPr>
            <p:cNvPr id="11" name="Group 27"/>
            <p:cNvGrpSpPr>
              <a:grpSpLocks/>
            </p:cNvGrpSpPr>
            <p:nvPr/>
          </p:nvGrpSpPr>
          <p:grpSpPr bwMode="auto">
            <a:xfrm>
              <a:off x="1814" y="771"/>
              <a:ext cx="1270" cy="454"/>
              <a:chOff x="0" y="0"/>
              <a:chExt cx="1270" cy="454"/>
            </a:xfrm>
          </p:grpSpPr>
          <p:sp>
            <p:nvSpPr>
              <p:cNvPr id="83989" name="AutoShape 28"/>
              <p:cNvSpPr>
                <a:spLocks noChangeArrowheads="1"/>
              </p:cNvSpPr>
              <p:nvPr/>
            </p:nvSpPr>
            <p:spPr bwMode="auto">
              <a:xfrm>
                <a:off x="0" y="0"/>
                <a:ext cx="1270" cy="454"/>
              </a:xfrm>
              <a:prstGeom prst="bevel">
                <a:avLst>
                  <a:gd name="adj" fmla="val 12500"/>
                </a:avLst>
              </a:prstGeom>
              <a:solidFill>
                <a:srgbClr val="FF6600"/>
              </a:solidFill>
              <a:ln w="9525">
                <a:solidFill>
                  <a:srgbClr val="CCFFFF"/>
                </a:solidFill>
                <a:miter lim="800000"/>
                <a:headEnd/>
                <a:tailEnd/>
              </a:ln>
              <a:effectLst/>
            </p:spPr>
            <p:txBody>
              <a:bodyPr wrap="none" anchor="ctr"/>
              <a:lstStyle/>
              <a:p>
                <a:endParaRPr lang="zh-CN" altLang="en-US"/>
              </a:p>
            </p:txBody>
          </p:sp>
          <p:sp>
            <p:nvSpPr>
              <p:cNvPr id="83990" name="Text Box 29"/>
              <p:cNvSpPr txBox="1">
                <a:spLocks noChangeArrowheads="1"/>
              </p:cNvSpPr>
              <p:nvPr/>
            </p:nvSpPr>
            <p:spPr bwMode="auto">
              <a:xfrm>
                <a:off x="90" y="45"/>
                <a:ext cx="1089" cy="311"/>
              </a:xfrm>
              <a:prstGeom prst="rect">
                <a:avLst/>
              </a:prstGeom>
              <a:noFill/>
              <a:ln w="9525">
                <a:noFill/>
                <a:miter lim="800000"/>
                <a:headEnd/>
                <a:tailEnd/>
              </a:ln>
              <a:effectLst/>
            </p:spPr>
            <p:txBody>
              <a:bodyPr>
                <a:spAutoFit/>
              </a:bodyPr>
              <a:lstStyle/>
              <a:p>
                <a:pPr algn="ctr">
                  <a:lnSpc>
                    <a:spcPct val="110000"/>
                  </a:lnSpc>
                  <a:spcBef>
                    <a:spcPct val="50000"/>
                  </a:spcBef>
                  <a:buClrTx/>
                </a:pPr>
                <a:r>
                  <a:rPr lang="zh-CN" altLang="en-US" sz="2400" b="1">
                    <a:ea typeface="黑体" pitchFamily="2" charset="-122"/>
                  </a:rPr>
                  <a:t>可行性论证</a:t>
                </a:r>
              </a:p>
            </p:txBody>
          </p:sp>
        </p:grpSp>
        <p:sp>
          <p:nvSpPr>
            <p:cNvPr id="83981" name="AutoShape 30"/>
            <p:cNvSpPr>
              <a:spLocks noChangeArrowheads="1"/>
            </p:cNvSpPr>
            <p:nvPr/>
          </p:nvSpPr>
          <p:spPr bwMode="auto">
            <a:xfrm>
              <a:off x="1497" y="181"/>
              <a:ext cx="317" cy="90"/>
            </a:xfrm>
            <a:prstGeom prst="rightArrow">
              <a:avLst>
                <a:gd name="adj1" fmla="val 50000"/>
                <a:gd name="adj2" fmla="val 8805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3982" name="AutoShape 31"/>
            <p:cNvSpPr>
              <a:spLocks noChangeArrowheads="1"/>
            </p:cNvSpPr>
            <p:nvPr/>
          </p:nvSpPr>
          <p:spPr bwMode="auto">
            <a:xfrm>
              <a:off x="3084" y="181"/>
              <a:ext cx="317" cy="90"/>
            </a:xfrm>
            <a:prstGeom prst="rightArrow">
              <a:avLst>
                <a:gd name="adj1" fmla="val 50000"/>
                <a:gd name="adj2" fmla="val 8805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3983" name="AutoShape 32"/>
            <p:cNvSpPr>
              <a:spLocks noChangeArrowheads="1"/>
            </p:cNvSpPr>
            <p:nvPr/>
          </p:nvSpPr>
          <p:spPr bwMode="auto">
            <a:xfrm>
              <a:off x="1497" y="1814"/>
              <a:ext cx="317" cy="90"/>
            </a:xfrm>
            <a:prstGeom prst="rightArrow">
              <a:avLst>
                <a:gd name="adj1" fmla="val 50000"/>
                <a:gd name="adj2" fmla="val 8805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3984" name="AutoShape 33"/>
            <p:cNvSpPr>
              <a:spLocks noChangeArrowheads="1"/>
            </p:cNvSpPr>
            <p:nvPr/>
          </p:nvSpPr>
          <p:spPr bwMode="auto">
            <a:xfrm>
              <a:off x="3084" y="1814"/>
              <a:ext cx="317" cy="90"/>
            </a:xfrm>
            <a:prstGeom prst="rightArrow">
              <a:avLst>
                <a:gd name="adj1" fmla="val 50000"/>
                <a:gd name="adj2" fmla="val 8805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3985" name="AutoShape 34"/>
            <p:cNvSpPr>
              <a:spLocks noChangeArrowheads="1"/>
            </p:cNvSpPr>
            <p:nvPr/>
          </p:nvSpPr>
          <p:spPr bwMode="auto">
            <a:xfrm>
              <a:off x="1451" y="952"/>
              <a:ext cx="363" cy="91"/>
            </a:xfrm>
            <a:prstGeom prst="leftArrow">
              <a:avLst>
                <a:gd name="adj1" fmla="val 50000"/>
                <a:gd name="adj2" fmla="val 99725"/>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3986" name="AutoShape 35"/>
            <p:cNvSpPr>
              <a:spLocks noChangeArrowheads="1"/>
            </p:cNvSpPr>
            <p:nvPr/>
          </p:nvSpPr>
          <p:spPr bwMode="auto">
            <a:xfrm>
              <a:off x="3039" y="998"/>
              <a:ext cx="363" cy="91"/>
            </a:xfrm>
            <a:prstGeom prst="leftArrow">
              <a:avLst>
                <a:gd name="adj1" fmla="val 50000"/>
                <a:gd name="adj2" fmla="val 99725"/>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3987" name="AutoShape 36"/>
            <p:cNvSpPr>
              <a:spLocks noChangeArrowheads="1"/>
            </p:cNvSpPr>
            <p:nvPr/>
          </p:nvSpPr>
          <p:spPr bwMode="auto">
            <a:xfrm>
              <a:off x="4672" y="181"/>
              <a:ext cx="272" cy="953"/>
            </a:xfrm>
            <a:prstGeom prst="curvedLeftArrow">
              <a:avLst>
                <a:gd name="adj1" fmla="val 70074"/>
                <a:gd name="adj2" fmla="val 140147"/>
                <a:gd name="adj3" fmla="val 33333"/>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3988" name="AutoShape 37"/>
            <p:cNvSpPr>
              <a:spLocks noChangeArrowheads="1"/>
            </p:cNvSpPr>
            <p:nvPr/>
          </p:nvSpPr>
          <p:spPr bwMode="auto">
            <a:xfrm>
              <a:off x="0" y="952"/>
              <a:ext cx="181" cy="953"/>
            </a:xfrm>
            <a:prstGeom prst="curvedRightArrow">
              <a:avLst>
                <a:gd name="adj1" fmla="val 105304"/>
                <a:gd name="adj2" fmla="val 210608"/>
                <a:gd name="adj3" fmla="val 33333"/>
              </a:avLst>
            </a:prstGeom>
            <a:solidFill>
              <a:schemeClr val="accent1"/>
            </a:solidFill>
            <a:ln w="9525">
              <a:solidFill>
                <a:schemeClr val="tx1"/>
              </a:solidFill>
              <a:miter lim="800000"/>
              <a:headEnd/>
              <a:tailEnd/>
            </a:ln>
            <a:effectLst/>
          </p:spPr>
          <p:txBody>
            <a:bodyPr wrap="none" anchor="ctr"/>
            <a:lstStyle/>
            <a:p>
              <a:endParaRPr lang="zh-CN" altLang="en-US"/>
            </a:p>
          </p:txBody>
        </p:sp>
      </p:grpSp>
      <p:sp>
        <p:nvSpPr>
          <p:cNvPr id="91174" name="Text Box 38"/>
          <p:cNvSpPr txBox="1">
            <a:spLocks noChangeArrowheads="1"/>
          </p:cNvSpPr>
          <p:nvPr/>
        </p:nvSpPr>
        <p:spPr bwMode="auto">
          <a:xfrm>
            <a:off x="755650" y="692150"/>
            <a:ext cx="633571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Tx/>
              <a:buNone/>
              <a:defRPr/>
            </a:pPr>
            <a:r>
              <a:rPr lang="en-US" altLang="zh-CN" sz="4000" b="1" dirty="0" smtClean="0">
                <a:solidFill>
                  <a:srgbClr val="FFFF00"/>
                </a:solidFill>
                <a:effectLst>
                  <a:outerShdw blurRad="38100" dist="38100" dir="2700000" algn="tl">
                    <a:srgbClr val="000000"/>
                  </a:outerShdw>
                </a:effectLst>
                <a:ea typeface="黑体" pitchFamily="2" charset="-122"/>
              </a:rPr>
              <a:t>863</a:t>
            </a:r>
            <a:r>
              <a:rPr lang="zh-CN" altLang="en-US" sz="4000" b="1" dirty="0" smtClean="0">
                <a:solidFill>
                  <a:srgbClr val="FFFF00"/>
                </a:solidFill>
                <a:effectLst>
                  <a:outerShdw blurRad="38100" dist="38100" dir="2700000" algn="tl">
                    <a:srgbClr val="000000"/>
                  </a:outerShdw>
                </a:effectLst>
                <a:ea typeface="黑体" pitchFamily="2" charset="-122"/>
              </a:rPr>
              <a:t>计划课题</a:t>
            </a:r>
            <a:r>
              <a:rPr lang="zh-CN" altLang="en-US" sz="4000" b="1" dirty="0">
                <a:solidFill>
                  <a:srgbClr val="FFFF00"/>
                </a:solidFill>
                <a:effectLst>
                  <a:outerShdw blurRad="38100" dist="38100" dir="2700000" algn="tl">
                    <a:srgbClr val="000000"/>
                  </a:outerShdw>
                </a:effectLst>
                <a:ea typeface="黑体" pitchFamily="2" charset="-122"/>
              </a:rPr>
              <a:t>立项流程</a:t>
            </a:r>
          </a:p>
        </p:txBody>
      </p:sp>
      <p:sp>
        <p:nvSpPr>
          <p:cNvPr id="39"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48</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8313" y="188640"/>
            <a:ext cx="7772400" cy="1143000"/>
          </a:xfrm>
        </p:spPr>
        <p:txBody>
          <a:bodyPr/>
          <a:lstStyle/>
          <a:p>
            <a:pPr algn="l" eaLnBrk="1" hangingPunct="1">
              <a:defRPr/>
            </a:pPr>
            <a:r>
              <a:rPr lang="en-US" altLang="zh-CN" sz="4000" b="1" dirty="0" smtClean="0">
                <a:solidFill>
                  <a:srgbClr val="FFFF00"/>
                </a:solidFill>
                <a:effectLst>
                  <a:outerShdw blurRad="38100" dist="38100" dir="2700000" algn="tl">
                    <a:srgbClr val="000000"/>
                  </a:outerShdw>
                </a:effectLst>
                <a:ea typeface="黑体" pitchFamily="2" charset="-122"/>
              </a:rPr>
              <a:t>863</a:t>
            </a:r>
            <a:r>
              <a:rPr lang="zh-CN" altLang="en-US" sz="4000" b="1" dirty="0" smtClean="0">
                <a:solidFill>
                  <a:srgbClr val="FFFF00"/>
                </a:solidFill>
                <a:effectLst>
                  <a:outerShdw blurRad="38100" dist="38100" dir="2700000" algn="tl">
                    <a:srgbClr val="000000"/>
                  </a:outerShdw>
                </a:effectLst>
                <a:ea typeface="黑体" pitchFamily="2" charset="-122"/>
              </a:rPr>
              <a:t>计划课题过程管理</a:t>
            </a:r>
          </a:p>
        </p:txBody>
      </p:sp>
      <p:sp>
        <p:nvSpPr>
          <p:cNvPr id="92163" name="Rectangle 3"/>
          <p:cNvSpPr>
            <a:spLocks noGrp="1" noChangeArrowheads="1"/>
          </p:cNvSpPr>
          <p:nvPr>
            <p:ph type="body" idx="1"/>
          </p:nvPr>
        </p:nvSpPr>
        <p:spPr>
          <a:xfrm>
            <a:off x="180975" y="1917700"/>
            <a:ext cx="8712200" cy="4679950"/>
          </a:xfrm>
        </p:spPr>
        <p:txBody>
          <a:bodyPr/>
          <a:lstStyle/>
          <a:p>
            <a:pPr eaLnBrk="1" hangingPunct="1">
              <a:lnSpc>
                <a:spcPct val="140000"/>
              </a:lnSpc>
              <a:buFontTx/>
              <a:buNone/>
              <a:defRPr/>
            </a:pPr>
            <a:r>
              <a:rPr lang="zh-CN" altLang="en-US" sz="2800" dirty="0" smtClean="0">
                <a:solidFill>
                  <a:srgbClr val="FFFF00"/>
                </a:solidFill>
                <a:latin typeface="黑体" pitchFamily="2" charset="-122"/>
                <a:ea typeface="黑体" pitchFamily="2" charset="-122"/>
              </a:rPr>
              <a:t>  </a:t>
            </a:r>
            <a:r>
              <a:rPr lang="zh-CN" altLang="en-US" sz="2800" b="1"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2800" b="1" dirty="0" smtClean="0">
                <a:solidFill>
                  <a:srgbClr val="FFFFFF"/>
                </a:solidFill>
                <a:ea typeface="黑体" pitchFamily="2" charset="-122"/>
                <a:sym typeface="Symbol" pitchFamily="18" charset="2"/>
              </a:rPr>
              <a:t>  </a:t>
            </a:r>
            <a:r>
              <a:rPr lang="zh-CN" altLang="en-US" sz="2800" b="1" dirty="0" smtClean="0">
                <a:solidFill>
                  <a:srgbClr val="FF0000"/>
                </a:solidFill>
                <a:ea typeface="黑体" pitchFamily="2" charset="-122"/>
                <a:sym typeface="Symbol" pitchFamily="18" charset="2"/>
              </a:rPr>
              <a:t>年度报告：</a:t>
            </a:r>
            <a:r>
              <a:rPr lang="zh-CN" altLang="en-US" sz="2800" b="1" dirty="0" smtClean="0">
                <a:solidFill>
                  <a:srgbClr val="FFFFFF"/>
                </a:solidFill>
                <a:ea typeface="黑体" pitchFamily="2" charset="-122"/>
                <a:sym typeface="Symbol" pitchFamily="18" charset="2"/>
              </a:rPr>
              <a:t>十一月底前提交课题执行情况报告；</a:t>
            </a:r>
          </a:p>
          <a:p>
            <a:pPr eaLnBrk="1" hangingPunct="1">
              <a:lnSpc>
                <a:spcPct val="140000"/>
              </a:lnSpc>
              <a:buFontTx/>
              <a:buNone/>
              <a:defRPr/>
            </a:pPr>
            <a:r>
              <a:rPr lang="zh-CN" altLang="en-US" sz="2800" b="1" dirty="0" smtClean="0">
                <a:solidFill>
                  <a:srgbClr val="FFFFFF"/>
                </a:solidFill>
                <a:ea typeface="黑体" pitchFamily="2" charset="-122"/>
                <a:sym typeface="Symbol" pitchFamily="18" charset="2"/>
              </a:rPr>
              <a:t>    </a:t>
            </a:r>
            <a:r>
              <a:rPr lang="zh-CN" altLang="en-US" sz="2800" b="1"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2800" b="1" dirty="0" smtClean="0">
                <a:solidFill>
                  <a:srgbClr val="FFFFFF"/>
                </a:solidFill>
                <a:ea typeface="黑体" pitchFamily="2" charset="-122"/>
                <a:sym typeface="Symbol" pitchFamily="18" charset="2"/>
              </a:rPr>
              <a:t>  </a:t>
            </a:r>
            <a:r>
              <a:rPr lang="zh-CN" altLang="en-US" dirty="0">
                <a:solidFill>
                  <a:srgbClr val="FF0000"/>
                </a:solidFill>
                <a:ea typeface="黑体" pitchFamily="2" charset="-122"/>
                <a:sym typeface="Symbol" pitchFamily="18" charset="2"/>
              </a:rPr>
              <a:t>中期检查：</a:t>
            </a:r>
            <a:r>
              <a:rPr lang="zh-CN" altLang="en-US" sz="2800" b="1" dirty="0" smtClean="0">
                <a:solidFill>
                  <a:srgbClr val="FFFFFF"/>
                </a:solidFill>
                <a:ea typeface="黑体" pitchFamily="2" charset="-122"/>
                <a:sym typeface="Symbol" pitchFamily="18" charset="2"/>
              </a:rPr>
              <a:t>根据检查情况提出调整建议；</a:t>
            </a:r>
          </a:p>
          <a:p>
            <a:pPr eaLnBrk="1" hangingPunct="1">
              <a:lnSpc>
                <a:spcPct val="140000"/>
              </a:lnSpc>
              <a:buFontTx/>
              <a:buNone/>
              <a:defRPr/>
            </a:pPr>
            <a:r>
              <a:rPr lang="zh-CN" altLang="en-US" sz="2800" b="1" dirty="0" smtClean="0">
                <a:solidFill>
                  <a:srgbClr val="FFFFFF"/>
                </a:solidFill>
                <a:ea typeface="黑体" pitchFamily="2" charset="-122"/>
                <a:sym typeface="Symbol" pitchFamily="18" charset="2"/>
              </a:rPr>
              <a:t>    </a:t>
            </a:r>
            <a:r>
              <a:rPr lang="zh-CN" altLang="en-US" sz="2800" b="1"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2800" b="1" dirty="0" smtClean="0">
                <a:solidFill>
                  <a:srgbClr val="FFFFFF"/>
                </a:solidFill>
                <a:ea typeface="黑体" pitchFamily="2" charset="-122"/>
                <a:sym typeface="Symbol" pitchFamily="18" charset="2"/>
              </a:rPr>
              <a:t>  </a:t>
            </a:r>
            <a:r>
              <a:rPr lang="zh-CN" altLang="en-US" dirty="0">
                <a:solidFill>
                  <a:srgbClr val="FF0000"/>
                </a:solidFill>
                <a:ea typeface="黑体" pitchFamily="2" charset="-122"/>
                <a:sym typeface="Symbol" pitchFamily="18" charset="2"/>
              </a:rPr>
              <a:t>课题验收：</a:t>
            </a:r>
            <a:r>
              <a:rPr lang="zh-CN" altLang="en-US" sz="2800" b="1" dirty="0" smtClean="0">
                <a:solidFill>
                  <a:srgbClr val="FFFFFF"/>
                </a:solidFill>
                <a:ea typeface="黑体" pitchFamily="2" charset="-122"/>
                <a:sym typeface="Symbol" pitchFamily="18" charset="2"/>
              </a:rPr>
              <a:t>课题承担单位在任务书规定完成日期之后30内提交验收申请</a:t>
            </a:r>
            <a:r>
              <a:rPr lang="zh-CN" altLang="en-US" sz="2800" b="1" dirty="0" smtClean="0">
                <a:solidFill>
                  <a:srgbClr val="FFFFFF"/>
                </a:solidFill>
                <a:effectLst>
                  <a:outerShdw blurRad="38100" dist="38100" dir="2700000" algn="tl">
                    <a:srgbClr val="000000"/>
                  </a:outerShdw>
                </a:effectLst>
                <a:ea typeface="黑体" pitchFamily="2" charset="-122"/>
                <a:sym typeface="Symbol" pitchFamily="18" charset="2"/>
              </a:rPr>
              <a:t>；相关中心组织课题验收，形成验收结论（通过验收、不通过验收或结题）通知课题承担单位</a:t>
            </a:r>
            <a:r>
              <a:rPr lang="zh-CN" altLang="en-US" sz="2800" b="1" dirty="0" smtClean="0">
                <a:solidFill>
                  <a:srgbClr val="FFFFFF"/>
                </a:solidFill>
                <a:ea typeface="黑体" pitchFamily="2" charset="-122"/>
                <a:sym typeface="Symbol" pitchFamily="18" charset="2"/>
              </a:rPr>
              <a:t>。</a:t>
            </a:r>
          </a:p>
          <a:p>
            <a:pPr eaLnBrk="1" hangingPunct="1">
              <a:lnSpc>
                <a:spcPct val="140000"/>
              </a:lnSpc>
              <a:buFontTx/>
              <a:buNone/>
              <a:defRPr/>
            </a:pPr>
            <a:r>
              <a:rPr lang="zh-CN" altLang="en-US" sz="2800" b="1" dirty="0" smtClean="0">
                <a:solidFill>
                  <a:srgbClr val="FFFFFF"/>
                </a:solidFill>
                <a:ea typeface="黑体" pitchFamily="2" charset="-122"/>
                <a:sym typeface="Symbol" pitchFamily="18" charset="2"/>
              </a:rPr>
              <a:t>   </a:t>
            </a:r>
            <a:r>
              <a:rPr lang="zh-CN" altLang="en-US" sz="2800" b="1"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2800" b="1" dirty="0" smtClean="0">
                <a:solidFill>
                  <a:srgbClr val="FFFFFF"/>
                </a:solidFill>
                <a:ea typeface="黑体" pitchFamily="2" charset="-122"/>
                <a:sym typeface="Symbol" pitchFamily="18" charset="2"/>
              </a:rPr>
              <a:t>  </a:t>
            </a:r>
            <a:r>
              <a:rPr lang="zh-CN" altLang="en-US" dirty="0">
                <a:solidFill>
                  <a:srgbClr val="FF0000"/>
                </a:solidFill>
                <a:ea typeface="黑体" pitchFamily="2" charset="-122"/>
                <a:sym typeface="Symbol" pitchFamily="18" charset="2"/>
              </a:rPr>
              <a:t>成果公示：</a:t>
            </a:r>
            <a:r>
              <a:rPr lang="zh-CN" altLang="en-US" sz="2800" b="1" dirty="0" smtClean="0">
                <a:solidFill>
                  <a:srgbClr val="FFFFFF"/>
                </a:solidFill>
                <a:ea typeface="黑体" pitchFamily="2" charset="-122"/>
                <a:sym typeface="Symbol" pitchFamily="18" charset="2"/>
              </a:rPr>
              <a:t>领域办定期公示课题实施形成的成果。</a:t>
            </a:r>
          </a:p>
        </p:txBody>
      </p:sp>
      <p:sp>
        <p:nvSpPr>
          <p:cNvPr id="4" name="灯片编号占位符 3"/>
          <p:cNvSpPr>
            <a:spLocks noGrp="1"/>
          </p:cNvSpPr>
          <p:nvPr>
            <p:ph type="sldNum" sz="quarter" idx="12"/>
          </p:nvPr>
        </p:nvSpPr>
        <p:spPr>
          <a:xfrm>
            <a:off x="7162800" y="6324600"/>
            <a:ext cx="1905000" cy="457200"/>
          </a:xfrm>
        </p:spPr>
        <p:txBody>
          <a:bodyPr/>
          <a:lstStyle/>
          <a:p>
            <a:pPr>
              <a:defRPr/>
            </a:pPr>
            <a:fld id="{29310DBE-035E-47D2-988D-C4CF88B7CD4C}" type="slidenum">
              <a:rPr lang="en-US" altLang="zh-CN" smtClean="0"/>
              <a:pPr>
                <a:defRPr/>
              </a:pPr>
              <a:t>49</a:t>
            </a:fld>
            <a:endParaRPr lang="en-US" altLang="zh-CN"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395536" y="404664"/>
            <a:ext cx="7715250" cy="431800"/>
          </a:xfrm>
          <a:prstGeom prst="rect">
            <a:avLst/>
          </a:prstGeom>
          <a:noFill/>
          <a:ln w="9525">
            <a:noFill/>
            <a:miter lim="800000"/>
            <a:headEnd/>
            <a:tailEnd/>
          </a:ln>
        </p:spPr>
        <p:txBody>
          <a:bodyPr lIns="98734" tIns="49367" rIns="98734" bIns="49367" anchor="ctr"/>
          <a:lstStyle/>
          <a:p>
            <a:pPr defTabSz="977900">
              <a:buSzPct val="100000"/>
              <a:buNone/>
            </a:pPr>
            <a:r>
              <a:rPr lang="zh-CN" altLang="en-US" sz="3600" b="1" dirty="0">
                <a:solidFill>
                  <a:srgbClr val="FF0000"/>
                </a:solidFill>
                <a:latin typeface="黑体" pitchFamily="2" charset="-122"/>
                <a:ea typeface="黑体" pitchFamily="2" charset="-122"/>
              </a:rPr>
              <a:t>“十二五”科技</a:t>
            </a:r>
            <a:r>
              <a:rPr lang="zh-CN" altLang="en-US" sz="3600" b="1" dirty="0" smtClean="0">
                <a:solidFill>
                  <a:srgbClr val="FF0000"/>
                </a:solidFill>
                <a:latin typeface="黑体" pitchFamily="2" charset="-122"/>
                <a:ea typeface="黑体" pitchFamily="2" charset="-122"/>
              </a:rPr>
              <a:t>发展基本</a:t>
            </a:r>
            <a:r>
              <a:rPr lang="zh-CN" altLang="en-US" sz="3600" b="1" dirty="0">
                <a:solidFill>
                  <a:srgbClr val="FF0000"/>
                </a:solidFill>
                <a:latin typeface="黑体" pitchFamily="2" charset="-122"/>
                <a:ea typeface="黑体" pitchFamily="2" charset="-122"/>
              </a:rPr>
              <a:t>要求</a:t>
            </a:r>
          </a:p>
        </p:txBody>
      </p:sp>
      <p:pic>
        <p:nvPicPr>
          <p:cNvPr id="37892" name="Picture 7"/>
          <p:cNvPicPr>
            <a:picLocks noChangeAspect="1" noChangeArrowheads="1"/>
          </p:cNvPicPr>
          <p:nvPr/>
        </p:nvPicPr>
        <p:blipFill>
          <a:blip r:embed="rId2"/>
          <a:srcRect/>
          <a:stretch>
            <a:fillRect/>
          </a:stretch>
        </p:blipFill>
        <p:spPr bwMode="auto">
          <a:xfrm flipV="1">
            <a:off x="-31750" y="1052736"/>
            <a:ext cx="9139238" cy="142875"/>
          </a:xfrm>
          <a:prstGeom prst="rect">
            <a:avLst/>
          </a:prstGeom>
          <a:noFill/>
          <a:ln w="9525">
            <a:noFill/>
            <a:miter lim="800000"/>
            <a:headEnd/>
            <a:tailEnd/>
          </a:ln>
        </p:spPr>
      </p:pic>
      <p:sp>
        <p:nvSpPr>
          <p:cNvPr id="37893" name="Rectangle 3"/>
          <p:cNvSpPr>
            <a:spLocks noGrp="1" noChangeArrowheads="1"/>
          </p:cNvSpPr>
          <p:nvPr/>
        </p:nvSpPr>
        <p:spPr bwMode="auto">
          <a:xfrm>
            <a:off x="428596" y="2204864"/>
            <a:ext cx="8351837" cy="3672408"/>
          </a:xfrm>
          <a:prstGeom prst="rect">
            <a:avLst/>
          </a:prstGeom>
          <a:noFill/>
          <a:ln w="28575">
            <a:solidFill>
              <a:schemeClr val="tx2">
                <a:lumMod val="20000"/>
                <a:lumOff val="80000"/>
              </a:schemeClr>
            </a:solidFill>
            <a:prstDash val="dashDot"/>
            <a:miter lim="800000"/>
            <a:headEnd/>
            <a:tailEnd/>
          </a:ln>
        </p:spPr>
        <p:txBody>
          <a:bodyPr lIns="144145" tIns="216000" rIns="144145" bIns="144000"/>
          <a:lstStyle/>
          <a:p>
            <a:pPr marL="368300" indent="-368300" algn="just" eaLnBrk="0" hangingPunct="0">
              <a:lnSpc>
                <a:spcPct val="80000"/>
              </a:lnSpc>
              <a:spcBef>
                <a:spcPct val="50000"/>
              </a:spcBef>
              <a:buClr>
                <a:srgbClr val="FF0000"/>
              </a:buClr>
              <a:buSzPct val="100000"/>
              <a:buFont typeface="Wingdings" pitchFamily="2" charset="2"/>
              <a:buChar char="l"/>
            </a:pPr>
            <a:r>
              <a:rPr lang="zh-CN" altLang="en-US" sz="3000" dirty="0">
                <a:latin typeface="黑体" pitchFamily="2" charset="-122"/>
                <a:ea typeface="黑体" pitchFamily="2" charset="-122"/>
              </a:rPr>
              <a:t>坚持把实现</a:t>
            </a:r>
            <a:r>
              <a:rPr lang="zh-CN" altLang="en-US" sz="3000" dirty="0">
                <a:solidFill>
                  <a:srgbClr val="FF0000"/>
                </a:solidFill>
                <a:latin typeface="黑体" pitchFamily="2" charset="-122"/>
                <a:ea typeface="黑体" pitchFamily="2" charset="-122"/>
              </a:rPr>
              <a:t>创新驱动发展</a:t>
            </a:r>
            <a:r>
              <a:rPr lang="zh-CN" altLang="en-US" sz="3000" dirty="0">
                <a:latin typeface="黑体" pitchFamily="2" charset="-122"/>
                <a:ea typeface="黑体" pitchFamily="2" charset="-122"/>
              </a:rPr>
              <a:t>作为根本任务</a:t>
            </a:r>
            <a:endParaRPr lang="en-US" sz="3000" dirty="0">
              <a:latin typeface="黑体" pitchFamily="2" charset="-122"/>
              <a:ea typeface="黑体" pitchFamily="2" charset="-122"/>
            </a:endParaRPr>
          </a:p>
          <a:p>
            <a:pPr marL="368300" indent="-368300" algn="just" eaLnBrk="0" hangingPunct="0">
              <a:lnSpc>
                <a:spcPct val="80000"/>
              </a:lnSpc>
              <a:spcBef>
                <a:spcPct val="50000"/>
              </a:spcBef>
              <a:buClr>
                <a:srgbClr val="FF0000"/>
              </a:buClr>
              <a:buSzPct val="100000"/>
              <a:buFont typeface="Wingdings" pitchFamily="2" charset="2"/>
              <a:buChar char="l"/>
            </a:pPr>
            <a:r>
              <a:rPr lang="zh-CN" altLang="en-US" sz="3000" dirty="0">
                <a:latin typeface="黑体" pitchFamily="2" charset="-122"/>
                <a:ea typeface="黑体" pitchFamily="2" charset="-122"/>
              </a:rPr>
              <a:t>坚持把促进</a:t>
            </a:r>
            <a:r>
              <a:rPr lang="zh-CN" altLang="en-US" sz="3000" dirty="0">
                <a:solidFill>
                  <a:srgbClr val="FF0000"/>
                </a:solidFill>
                <a:latin typeface="黑体" pitchFamily="2" charset="-122"/>
                <a:ea typeface="黑体" pitchFamily="2" charset="-122"/>
              </a:rPr>
              <a:t>科技成果转化为现实生产力</a:t>
            </a:r>
            <a:r>
              <a:rPr lang="zh-CN" altLang="en-US" sz="3000" dirty="0">
                <a:latin typeface="黑体" pitchFamily="2" charset="-122"/>
                <a:ea typeface="黑体" pitchFamily="2" charset="-122"/>
              </a:rPr>
              <a:t>作为主攻方向</a:t>
            </a:r>
            <a:endParaRPr lang="en-US" sz="3000" dirty="0">
              <a:latin typeface="黑体" pitchFamily="2" charset="-122"/>
              <a:ea typeface="黑体" pitchFamily="2" charset="-122"/>
            </a:endParaRPr>
          </a:p>
          <a:p>
            <a:pPr marL="368300" indent="-368300" algn="just" eaLnBrk="0" hangingPunct="0">
              <a:lnSpc>
                <a:spcPct val="80000"/>
              </a:lnSpc>
              <a:spcBef>
                <a:spcPct val="50000"/>
              </a:spcBef>
              <a:buClr>
                <a:srgbClr val="FF0000"/>
              </a:buClr>
              <a:buSzPct val="100000"/>
              <a:buFont typeface="Wingdings" pitchFamily="2" charset="2"/>
              <a:buChar char="l"/>
            </a:pPr>
            <a:r>
              <a:rPr lang="zh-CN" altLang="en-US" sz="3000" dirty="0">
                <a:latin typeface="黑体" pitchFamily="2" charset="-122"/>
                <a:ea typeface="黑体" pitchFamily="2" charset="-122"/>
              </a:rPr>
              <a:t>坚持把</a:t>
            </a:r>
            <a:r>
              <a:rPr lang="zh-CN" altLang="en-US" sz="3000" dirty="0">
                <a:solidFill>
                  <a:srgbClr val="FF0000"/>
                </a:solidFill>
                <a:latin typeface="黑体" pitchFamily="2" charset="-122"/>
                <a:ea typeface="黑体" pitchFamily="2" charset="-122"/>
              </a:rPr>
              <a:t>科技惠及民生</a:t>
            </a:r>
            <a:r>
              <a:rPr lang="zh-CN" altLang="en-US" sz="3000" dirty="0">
                <a:latin typeface="黑体" pitchFamily="2" charset="-122"/>
                <a:ea typeface="黑体" pitchFamily="2" charset="-122"/>
              </a:rPr>
              <a:t>作为本质要求</a:t>
            </a:r>
            <a:endParaRPr lang="en-US" sz="3000" dirty="0">
              <a:latin typeface="黑体" pitchFamily="2" charset="-122"/>
              <a:ea typeface="黑体" pitchFamily="2" charset="-122"/>
            </a:endParaRPr>
          </a:p>
          <a:p>
            <a:pPr marL="368300" indent="-368300" algn="just" eaLnBrk="0" hangingPunct="0">
              <a:lnSpc>
                <a:spcPct val="80000"/>
              </a:lnSpc>
              <a:spcBef>
                <a:spcPct val="50000"/>
              </a:spcBef>
              <a:buClr>
                <a:srgbClr val="FF0000"/>
              </a:buClr>
              <a:buSzPct val="100000"/>
              <a:buFont typeface="Wingdings" pitchFamily="2" charset="2"/>
              <a:buChar char="l"/>
            </a:pPr>
            <a:r>
              <a:rPr lang="zh-CN" altLang="en-US" sz="3000" dirty="0">
                <a:latin typeface="黑体" pitchFamily="2" charset="-122"/>
                <a:ea typeface="黑体" pitchFamily="2" charset="-122"/>
              </a:rPr>
              <a:t>坚持把增强</a:t>
            </a:r>
            <a:r>
              <a:rPr lang="zh-CN" altLang="en-US" sz="3000" dirty="0">
                <a:solidFill>
                  <a:srgbClr val="FF0000"/>
                </a:solidFill>
                <a:latin typeface="黑体" pitchFamily="2" charset="-122"/>
                <a:ea typeface="黑体" pitchFamily="2" charset="-122"/>
              </a:rPr>
              <a:t>科技长远发展</a:t>
            </a:r>
            <a:r>
              <a:rPr lang="zh-CN" altLang="en-US" sz="3000" dirty="0">
                <a:latin typeface="黑体" pitchFamily="2" charset="-122"/>
                <a:ea typeface="黑体" pitchFamily="2" charset="-122"/>
              </a:rPr>
              <a:t>能力作为战略重点</a:t>
            </a:r>
            <a:endParaRPr lang="en-US" sz="3000" dirty="0">
              <a:latin typeface="黑体" pitchFamily="2" charset="-122"/>
              <a:ea typeface="黑体" pitchFamily="2" charset="-122"/>
            </a:endParaRPr>
          </a:p>
          <a:p>
            <a:pPr marL="368300" indent="-368300" algn="just" eaLnBrk="0" hangingPunct="0">
              <a:lnSpc>
                <a:spcPct val="80000"/>
              </a:lnSpc>
              <a:spcBef>
                <a:spcPct val="50000"/>
              </a:spcBef>
              <a:buClr>
                <a:srgbClr val="FF0000"/>
              </a:buClr>
              <a:buSzPct val="100000"/>
              <a:buFont typeface="Wingdings" pitchFamily="2" charset="2"/>
              <a:buChar char="l"/>
            </a:pPr>
            <a:r>
              <a:rPr lang="zh-CN" altLang="en-US" sz="3000" dirty="0">
                <a:latin typeface="黑体" pitchFamily="2" charset="-122"/>
                <a:ea typeface="黑体" pitchFamily="2" charset="-122"/>
              </a:rPr>
              <a:t>坚持把</a:t>
            </a:r>
            <a:r>
              <a:rPr lang="zh-CN" altLang="en-US" sz="3000" dirty="0">
                <a:solidFill>
                  <a:srgbClr val="FF0000"/>
                </a:solidFill>
                <a:latin typeface="黑体" pitchFamily="2" charset="-122"/>
                <a:ea typeface="黑体" pitchFamily="2" charset="-122"/>
              </a:rPr>
              <a:t>深化改革和扩大开放</a:t>
            </a:r>
            <a:r>
              <a:rPr lang="zh-CN" altLang="en-US" sz="3000" dirty="0">
                <a:latin typeface="黑体" pitchFamily="2" charset="-122"/>
                <a:ea typeface="黑体" pitchFamily="2" charset="-122"/>
              </a:rPr>
              <a:t>作为强大动力</a:t>
            </a:r>
          </a:p>
        </p:txBody>
      </p:sp>
      <p:sp>
        <p:nvSpPr>
          <p:cNvPr id="5" name="Rectangle 5"/>
          <p:cNvSpPr>
            <a:spLocks noGrp="1" noChangeArrowheads="1"/>
          </p:cNvSpPr>
          <p:nvPr>
            <p:ph type="sldNum" sz="quarter" idx="12"/>
          </p:nvPr>
        </p:nvSpPr>
        <p:spPr>
          <a:xfrm>
            <a:off x="7092280" y="6381328"/>
            <a:ext cx="1905000" cy="457200"/>
          </a:xfrm>
          <a:noFill/>
        </p:spPr>
        <p:txBody>
          <a:bodyPr/>
          <a:lstStyle/>
          <a:p>
            <a:fld id="{BA17171E-A3BC-4BA5-B5A4-2661DC6AB76F}" type="slidenum">
              <a:rPr lang="en-US" altLang="zh-CN" sz="2400" smtClean="0">
                <a:latin typeface="黑体" pitchFamily="49" charset="-122"/>
                <a:ea typeface="黑体" pitchFamily="49" charset="-122"/>
              </a:rPr>
              <a:pPr/>
              <a:t>5</a:t>
            </a:fld>
            <a:endParaRPr lang="en-US" altLang="zh-CN" sz="2400" dirty="0" smtClean="0">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buNone/>
            </a:pPr>
            <a:fld id="{4C70C8EF-C7C7-4978-A5C4-BCFEB5628B7B}" type="slidenum">
              <a:rPr lang="en-US" sz="1400" b="0">
                <a:solidFill>
                  <a:schemeClr val="tx1"/>
                </a:solidFill>
                <a:ea typeface="宋体" pitchFamily="2" charset="-122"/>
              </a:rPr>
              <a:pPr algn="r">
                <a:spcBef>
                  <a:spcPct val="0"/>
                </a:spcBef>
                <a:buNone/>
              </a:pPr>
              <a:t>50</a:t>
            </a:fld>
            <a:endParaRPr lang="en-US" sz="1400" b="0" dirty="0">
              <a:solidFill>
                <a:schemeClr val="tx1"/>
              </a:solidFill>
              <a:ea typeface="宋体" pitchFamily="2" charset="-122"/>
            </a:endParaRPr>
          </a:p>
        </p:txBody>
      </p:sp>
      <p:sp>
        <p:nvSpPr>
          <p:cNvPr id="7171" name="Rectangle 24"/>
          <p:cNvSpPr>
            <a:spLocks noChangeArrowheads="1"/>
          </p:cNvSpPr>
          <p:nvPr/>
        </p:nvSpPr>
        <p:spPr bwMode="auto">
          <a:xfrm>
            <a:off x="539750" y="2137533"/>
            <a:ext cx="8280400" cy="3883755"/>
          </a:xfrm>
          <a:prstGeom prst="rect">
            <a:avLst/>
          </a:prstGeom>
          <a:noFill/>
          <a:ln w="9525">
            <a:noFill/>
            <a:miter lim="800000"/>
            <a:headEnd/>
            <a:tailEnd/>
          </a:ln>
        </p:spPr>
        <p:txBody>
          <a:bodyPr anchor="ctr">
            <a:spAutoFit/>
          </a:bodyPr>
          <a:lstStyle/>
          <a:p>
            <a:pPr algn="l">
              <a:lnSpc>
                <a:spcPts val="4300"/>
              </a:lnSpc>
              <a:spcBef>
                <a:spcPct val="0"/>
              </a:spcBef>
              <a:buNone/>
            </a:pPr>
            <a:r>
              <a:rPr lang="zh-CN" altLang="en-US" sz="3200" dirty="0" smtClean="0">
                <a:solidFill>
                  <a:schemeClr val="tx1"/>
                </a:solidFill>
                <a:latin typeface="黑体" pitchFamily="2" charset="-122"/>
                <a:ea typeface="黑体" pitchFamily="2" charset="-122"/>
              </a:rPr>
              <a:t>    科技支撑计划前身为科技攻关计划。计划实施二十多年来，特别是“十一五”以来，面向</a:t>
            </a:r>
            <a:r>
              <a:rPr lang="zh-CN" altLang="en-US" sz="3200" dirty="0">
                <a:solidFill>
                  <a:schemeClr val="tx1"/>
                </a:solidFill>
                <a:latin typeface="黑体" pitchFamily="2" charset="-122"/>
                <a:ea typeface="黑体" pitchFamily="2" charset="-122"/>
              </a:rPr>
              <a:t>经济社会建设主战场</a:t>
            </a:r>
            <a:r>
              <a:rPr lang="zh-CN" altLang="en-US" sz="3200" dirty="0" smtClean="0">
                <a:solidFill>
                  <a:schemeClr val="tx1"/>
                </a:solidFill>
                <a:latin typeface="黑体" pitchFamily="2" charset="-122"/>
                <a:ea typeface="黑体" pitchFamily="2" charset="-122"/>
              </a:rPr>
              <a:t>，以</a:t>
            </a:r>
            <a:r>
              <a:rPr lang="zh-CN" altLang="en-US" sz="3200" dirty="0">
                <a:solidFill>
                  <a:schemeClr val="tx1"/>
                </a:solidFill>
                <a:latin typeface="黑体" pitchFamily="2" charset="-122"/>
                <a:ea typeface="黑体" pitchFamily="2" charset="-122"/>
              </a:rPr>
              <a:t>提高自主创新为核心，以产业关键技术、共性技术和重大公益性技术突破为重点</a:t>
            </a:r>
            <a:r>
              <a:rPr lang="zh-CN" altLang="en-US" sz="3200" dirty="0" smtClean="0">
                <a:solidFill>
                  <a:schemeClr val="tx1"/>
                </a:solidFill>
                <a:latin typeface="黑体" pitchFamily="2" charset="-122"/>
                <a:ea typeface="黑体" pitchFamily="2" charset="-122"/>
              </a:rPr>
              <a:t>，为</a:t>
            </a:r>
            <a:r>
              <a:rPr lang="zh-CN" altLang="en-US" sz="3200" dirty="0">
                <a:solidFill>
                  <a:schemeClr val="tx1"/>
                </a:solidFill>
                <a:latin typeface="黑体" pitchFamily="2" charset="-122"/>
                <a:ea typeface="黑体" pitchFamily="2" charset="-122"/>
              </a:rPr>
              <a:t>加快推动结构调整、发展方式转变和社会民生改善</a:t>
            </a:r>
            <a:r>
              <a:rPr lang="zh-CN" altLang="en-US" sz="3200" dirty="0" smtClean="0">
                <a:solidFill>
                  <a:schemeClr val="tx1"/>
                </a:solidFill>
                <a:latin typeface="黑体" pitchFamily="2" charset="-122"/>
                <a:ea typeface="黑体" pitchFamily="2" charset="-122"/>
              </a:rPr>
              <a:t>提供了强有力</a:t>
            </a:r>
            <a:r>
              <a:rPr lang="zh-CN" altLang="en-US" sz="3200" dirty="0">
                <a:solidFill>
                  <a:schemeClr val="tx1"/>
                </a:solidFill>
                <a:latin typeface="黑体" pitchFamily="2" charset="-122"/>
                <a:ea typeface="黑体" pitchFamily="2" charset="-122"/>
              </a:rPr>
              <a:t>的科技支撑。</a:t>
            </a:r>
            <a:r>
              <a:rPr lang="zh-CN" altLang="en-US" sz="3200" dirty="0">
                <a:solidFill>
                  <a:schemeClr val="tx1"/>
                </a:solidFill>
                <a:effectLst>
                  <a:outerShdw blurRad="38100" dist="38100" dir="2700000" algn="tl">
                    <a:srgbClr val="000000"/>
                  </a:outerShdw>
                </a:effectLst>
                <a:latin typeface="黑体" pitchFamily="2" charset="-122"/>
                <a:ea typeface="黑体" pitchFamily="2" charset="-122"/>
              </a:rPr>
              <a:t> </a:t>
            </a:r>
          </a:p>
        </p:txBody>
      </p:sp>
      <p:sp>
        <p:nvSpPr>
          <p:cNvPr id="7172" name="Rectangle 7"/>
          <p:cNvSpPr>
            <a:spLocks noChangeArrowheads="1"/>
          </p:cNvSpPr>
          <p:nvPr/>
        </p:nvSpPr>
        <p:spPr bwMode="auto">
          <a:xfrm>
            <a:off x="684213" y="620713"/>
            <a:ext cx="6696075"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l">
              <a:buNone/>
            </a:pPr>
            <a:r>
              <a:rPr lang="zh-CN" altLang="en-US" sz="4000" dirty="0" smtClean="0">
                <a:solidFill>
                  <a:srgbClr val="FFFF66"/>
                </a:solidFill>
                <a:latin typeface="黑体" pitchFamily="49" charset="-122"/>
                <a:ea typeface="黑体" pitchFamily="49" charset="-122"/>
              </a:rPr>
              <a:t>科技支撑计划</a:t>
            </a:r>
            <a:endParaRPr lang="zh-CN" altLang="en-US" sz="4000" dirty="0">
              <a:solidFill>
                <a:srgbClr val="FFFF66"/>
              </a:solidFill>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pPr>
            <a:fld id="{F47D7538-0168-441E-BF63-E290C5D6D1F5}" type="slidenum">
              <a:rPr lang="en-US" sz="1400" b="0">
                <a:solidFill>
                  <a:schemeClr val="tx1"/>
                </a:solidFill>
                <a:ea typeface="宋体" pitchFamily="2" charset="-122"/>
              </a:rPr>
              <a:pPr algn="r">
                <a:spcBef>
                  <a:spcPct val="0"/>
                </a:spcBef>
              </a:pPr>
              <a:t>51</a:t>
            </a:fld>
            <a:endParaRPr lang="en-US" sz="1400" b="0">
              <a:solidFill>
                <a:schemeClr val="tx1"/>
              </a:solidFill>
              <a:ea typeface="宋体" pitchFamily="2" charset="-122"/>
            </a:endParaRPr>
          </a:p>
        </p:txBody>
      </p:sp>
      <p:sp>
        <p:nvSpPr>
          <p:cNvPr id="9219" name="Rectangle 9"/>
          <p:cNvSpPr>
            <a:spLocks noChangeArrowheads="1"/>
          </p:cNvSpPr>
          <p:nvPr/>
        </p:nvSpPr>
        <p:spPr bwMode="auto">
          <a:xfrm>
            <a:off x="611559" y="3716657"/>
            <a:ext cx="8245139" cy="2012859"/>
          </a:xfrm>
          <a:prstGeom prst="rect">
            <a:avLst/>
          </a:prstGeom>
          <a:noFill/>
          <a:ln w="9525">
            <a:noFill/>
            <a:miter lim="800000"/>
            <a:headEnd/>
            <a:tailEnd/>
          </a:ln>
        </p:spPr>
        <p:txBody>
          <a:bodyPr wrap="square" anchor="ctr">
            <a:spAutoFit/>
          </a:bodyPr>
          <a:lstStyle/>
          <a:p>
            <a:pPr>
              <a:lnSpc>
                <a:spcPct val="130000"/>
              </a:lnSpc>
              <a:spcBef>
                <a:spcPct val="0"/>
              </a:spcBef>
              <a:buClr>
                <a:srgbClr val="FFFF66"/>
              </a:buClr>
              <a:buNone/>
            </a:pPr>
            <a:r>
              <a:rPr lang="zh-CN" altLang="en-US" sz="3200" dirty="0" smtClean="0">
                <a:solidFill>
                  <a:srgbClr val="FFFF00"/>
                </a:solidFill>
                <a:effectLst>
                  <a:outerShdw blurRad="38100" dist="38100" dir="2700000" algn="tl">
                    <a:srgbClr val="000000"/>
                  </a:outerShdw>
                </a:effectLst>
                <a:ea typeface="黑体" pitchFamily="2" charset="-122"/>
                <a:sym typeface="Symbol" pitchFamily="18" charset="2"/>
              </a:rPr>
              <a:t> </a:t>
            </a:r>
            <a:r>
              <a:rPr lang="zh-CN" altLang="en-US" sz="3000" dirty="0" smtClean="0">
                <a:solidFill>
                  <a:schemeClr val="tx1"/>
                </a:solidFill>
                <a:latin typeface="黑体" pitchFamily="2" charset="-122"/>
                <a:ea typeface="黑体" pitchFamily="2" charset="-122"/>
              </a:rPr>
              <a:t>战略性新兴产业        </a:t>
            </a:r>
            <a:r>
              <a:rPr lang="zh-CN" altLang="en-US" sz="1100" dirty="0" smtClean="0">
                <a:solidFill>
                  <a:schemeClr val="tx1"/>
                </a:solidFill>
                <a:latin typeface="黑体" pitchFamily="2" charset="-122"/>
                <a:ea typeface="黑体" pitchFamily="2" charset="-122"/>
              </a:rPr>
              <a:t> </a:t>
            </a:r>
            <a:r>
              <a:rPr lang="zh-CN" altLang="en-US" sz="3200" dirty="0" smtClean="0">
                <a:solidFill>
                  <a:srgbClr val="FFFF00"/>
                </a:solidFill>
                <a:effectLst>
                  <a:outerShdw blurRad="38100" dist="38100" dir="2700000" algn="tl">
                    <a:srgbClr val="000000"/>
                  </a:outerShdw>
                </a:effectLst>
                <a:ea typeface="黑体" pitchFamily="2" charset="-122"/>
                <a:sym typeface="Symbol" pitchFamily="18" charset="2"/>
              </a:rPr>
              <a:t> </a:t>
            </a:r>
            <a:r>
              <a:rPr lang="zh-CN" altLang="en-US" sz="3000" dirty="0" smtClean="0">
                <a:solidFill>
                  <a:schemeClr val="tx1"/>
                </a:solidFill>
                <a:latin typeface="黑体" pitchFamily="2" charset="-122"/>
                <a:ea typeface="黑体" pitchFamily="2" charset="-122"/>
              </a:rPr>
              <a:t>技术</a:t>
            </a:r>
            <a:r>
              <a:rPr lang="zh-CN" altLang="en-US" sz="3000" dirty="0">
                <a:solidFill>
                  <a:schemeClr val="tx1"/>
                </a:solidFill>
                <a:latin typeface="黑体" pitchFamily="2" charset="-122"/>
                <a:ea typeface="黑体" pitchFamily="2" charset="-122"/>
              </a:rPr>
              <a:t>创新工程 </a:t>
            </a:r>
          </a:p>
          <a:p>
            <a:pPr>
              <a:lnSpc>
                <a:spcPct val="130000"/>
              </a:lnSpc>
              <a:spcBef>
                <a:spcPct val="0"/>
              </a:spcBef>
              <a:buClr>
                <a:srgbClr val="FFFF66"/>
              </a:buClr>
              <a:buNone/>
            </a:pPr>
            <a:r>
              <a:rPr lang="zh-CN" altLang="en-US" sz="3200" dirty="0">
                <a:solidFill>
                  <a:srgbClr val="FFFF00"/>
                </a:solidFill>
                <a:effectLst>
                  <a:outerShdw blurRad="38100" dist="38100" dir="2700000" algn="tl">
                    <a:srgbClr val="000000"/>
                  </a:outerShdw>
                </a:effectLst>
                <a:ea typeface="黑体" pitchFamily="2" charset="-122"/>
                <a:sym typeface="Symbol" pitchFamily="18" charset="2"/>
              </a:rPr>
              <a:t></a:t>
            </a:r>
            <a:r>
              <a:rPr lang="zh-CN" altLang="en-US" sz="3000" dirty="0" smtClean="0">
                <a:solidFill>
                  <a:schemeClr val="tx1"/>
                </a:solidFill>
                <a:latin typeface="黑体" pitchFamily="2" charset="-122"/>
                <a:ea typeface="黑体" pitchFamily="2" charset="-122"/>
              </a:rPr>
              <a:t>科技</a:t>
            </a:r>
            <a:r>
              <a:rPr lang="zh-CN" altLang="en-US" sz="3000" dirty="0">
                <a:solidFill>
                  <a:schemeClr val="tx1"/>
                </a:solidFill>
                <a:latin typeface="黑体" pitchFamily="2" charset="-122"/>
                <a:ea typeface="黑体" pitchFamily="2" charset="-122"/>
              </a:rPr>
              <a:t>改善民生的支撑能力</a:t>
            </a:r>
            <a:r>
              <a:rPr lang="zh-CN" altLang="en-US" sz="3000" dirty="0">
                <a:effectLst>
                  <a:outerShdw blurRad="38100" dist="38100" dir="2700000" algn="tl">
                    <a:srgbClr val="000000"/>
                  </a:outerShdw>
                </a:effectLst>
                <a:latin typeface="黑体" pitchFamily="2" charset="-122"/>
                <a:ea typeface="黑体" pitchFamily="2" charset="-122"/>
              </a:rPr>
              <a:t> </a:t>
            </a:r>
            <a:r>
              <a:rPr lang="zh-CN" altLang="en-US" sz="3200"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3000" dirty="0" smtClean="0">
                <a:solidFill>
                  <a:schemeClr val="tx1"/>
                </a:solidFill>
                <a:latin typeface="黑体" pitchFamily="2" charset="-122"/>
                <a:ea typeface="黑体" pitchFamily="2" charset="-122"/>
              </a:rPr>
              <a:t>农业科技创新创业 </a:t>
            </a:r>
          </a:p>
          <a:p>
            <a:pPr>
              <a:lnSpc>
                <a:spcPct val="130000"/>
              </a:lnSpc>
              <a:spcBef>
                <a:spcPct val="0"/>
              </a:spcBef>
              <a:buClr>
                <a:srgbClr val="FFFF66"/>
              </a:buClr>
              <a:buNone/>
            </a:pPr>
            <a:r>
              <a:rPr lang="zh-CN" altLang="en-US" sz="3200" dirty="0">
                <a:solidFill>
                  <a:srgbClr val="FFFF00"/>
                </a:solidFill>
                <a:effectLst>
                  <a:outerShdw blurRad="38100" dist="38100" dir="2700000" algn="tl">
                    <a:srgbClr val="000000"/>
                  </a:outerShdw>
                </a:effectLst>
                <a:ea typeface="黑体" pitchFamily="2" charset="-122"/>
                <a:sym typeface="Symbol" pitchFamily="18" charset="2"/>
              </a:rPr>
              <a:t></a:t>
            </a:r>
            <a:r>
              <a:rPr lang="zh-CN" altLang="en-US" sz="3000" dirty="0" smtClean="0">
                <a:solidFill>
                  <a:schemeClr val="tx1"/>
                </a:solidFill>
                <a:latin typeface="黑体" pitchFamily="2" charset="-122"/>
                <a:ea typeface="黑体" pitchFamily="2" charset="-122"/>
              </a:rPr>
              <a:t>国家重大工程建设       </a:t>
            </a:r>
            <a:r>
              <a:rPr lang="zh-CN" altLang="en-US" sz="3200" dirty="0" smtClean="0">
                <a:solidFill>
                  <a:srgbClr val="FFFF00"/>
                </a:solidFill>
                <a:effectLst>
                  <a:outerShdw blurRad="38100" dist="38100" dir="2700000" algn="tl">
                    <a:srgbClr val="000000"/>
                  </a:outerShdw>
                </a:effectLst>
                <a:ea typeface="黑体" pitchFamily="2" charset="-122"/>
                <a:sym typeface="Symbol" pitchFamily="18" charset="2"/>
              </a:rPr>
              <a:t></a:t>
            </a:r>
            <a:r>
              <a:rPr lang="zh-CN" altLang="en-US" sz="3000" dirty="0" smtClean="0">
                <a:solidFill>
                  <a:schemeClr val="tx1"/>
                </a:solidFill>
                <a:latin typeface="黑体" pitchFamily="2" charset="-122"/>
                <a:ea typeface="黑体" pitchFamily="2" charset="-122"/>
              </a:rPr>
              <a:t>区域自主创新能力 </a:t>
            </a:r>
            <a:endParaRPr lang="zh-CN" altLang="en-US" sz="3000" dirty="0">
              <a:solidFill>
                <a:schemeClr val="tx1"/>
              </a:solidFill>
              <a:latin typeface="黑体" pitchFamily="2" charset="-122"/>
              <a:ea typeface="黑体" pitchFamily="2" charset="-122"/>
            </a:endParaRPr>
          </a:p>
        </p:txBody>
      </p:sp>
      <p:sp>
        <p:nvSpPr>
          <p:cNvPr id="9220" name="Rectangle 10"/>
          <p:cNvSpPr>
            <a:spLocks noChangeArrowheads="1"/>
          </p:cNvSpPr>
          <p:nvPr/>
        </p:nvSpPr>
        <p:spPr bwMode="auto">
          <a:xfrm>
            <a:off x="319757" y="2163075"/>
            <a:ext cx="8640763" cy="1193917"/>
          </a:xfrm>
          <a:prstGeom prst="rect">
            <a:avLst/>
          </a:prstGeom>
          <a:noFill/>
          <a:ln w="9525">
            <a:noFill/>
            <a:miter lim="800000"/>
            <a:headEnd/>
            <a:tailEnd/>
          </a:ln>
        </p:spPr>
        <p:txBody>
          <a:bodyPr anchor="ctr">
            <a:spAutoFit/>
          </a:bodyPr>
          <a:lstStyle/>
          <a:p>
            <a:pPr algn="l">
              <a:lnSpc>
                <a:spcPts val="4600"/>
              </a:lnSpc>
              <a:spcBef>
                <a:spcPct val="0"/>
              </a:spcBef>
              <a:buNone/>
            </a:pPr>
            <a:r>
              <a:rPr lang="en-US" sz="3200" dirty="0">
                <a:latin typeface="黑体" pitchFamily="2" charset="-122"/>
                <a:ea typeface="黑体" pitchFamily="2" charset="-122"/>
              </a:rPr>
              <a:t>  </a:t>
            </a:r>
            <a:r>
              <a:rPr lang="zh-CN" altLang="en-US" sz="3200" dirty="0">
                <a:latin typeface="黑体" pitchFamily="2" charset="-122"/>
                <a:ea typeface="黑体" pitchFamily="2" charset="-122"/>
              </a:rPr>
              <a:t>以支撑结构调整和发展方式转变为主线，围绕重点工作和重大需求配置资源和落实任务 </a:t>
            </a:r>
          </a:p>
        </p:txBody>
      </p:sp>
      <p:sp>
        <p:nvSpPr>
          <p:cNvPr id="9221" name="Rectangle 8"/>
          <p:cNvSpPr>
            <a:spLocks noChangeArrowheads="1"/>
          </p:cNvSpPr>
          <p:nvPr/>
        </p:nvSpPr>
        <p:spPr bwMode="auto">
          <a:xfrm>
            <a:off x="611560" y="620713"/>
            <a:ext cx="6395665" cy="823912"/>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l">
              <a:buNone/>
            </a:pPr>
            <a:r>
              <a:rPr lang="zh-CN" altLang="en-US" sz="4800" dirty="0">
                <a:solidFill>
                  <a:srgbClr val="FFFF66"/>
                </a:solidFill>
              </a:rPr>
              <a:t>总体部署</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pPr>
            <a:fld id="{381DD0B6-B7BE-458E-8CDF-D394CA893393}" type="slidenum">
              <a:rPr lang="en-US" sz="1400" b="0">
                <a:solidFill>
                  <a:schemeClr val="tx1"/>
                </a:solidFill>
                <a:ea typeface="宋体" pitchFamily="2" charset="-122"/>
              </a:rPr>
              <a:pPr algn="r">
                <a:spcBef>
                  <a:spcPct val="0"/>
                </a:spcBef>
              </a:pPr>
              <a:t>52</a:t>
            </a:fld>
            <a:endParaRPr lang="en-US" sz="1400" b="0">
              <a:solidFill>
                <a:schemeClr val="tx1"/>
              </a:solidFill>
              <a:ea typeface="宋体" pitchFamily="2" charset="-122"/>
            </a:endParaRPr>
          </a:p>
        </p:txBody>
      </p:sp>
      <p:sp>
        <p:nvSpPr>
          <p:cNvPr id="10243" name="Rectangle 9"/>
          <p:cNvSpPr>
            <a:spLocks noChangeArrowheads="1"/>
          </p:cNvSpPr>
          <p:nvPr/>
        </p:nvSpPr>
        <p:spPr bwMode="auto">
          <a:xfrm>
            <a:off x="395536" y="1690530"/>
            <a:ext cx="8462838" cy="4870116"/>
          </a:xfrm>
          <a:prstGeom prst="rect">
            <a:avLst/>
          </a:prstGeom>
          <a:noFill/>
          <a:ln w="9525">
            <a:noFill/>
            <a:miter lim="800000"/>
            <a:headEnd/>
            <a:tailEnd/>
          </a:ln>
        </p:spPr>
        <p:txBody>
          <a:bodyPr wrap="square" anchor="ctr">
            <a:spAutoFit/>
          </a:bodyPr>
          <a:lstStyle/>
          <a:p>
            <a:pPr marL="457200" indent="-457200" algn="l">
              <a:lnSpc>
                <a:spcPts val="4200"/>
              </a:lnSpc>
              <a:spcBef>
                <a:spcPct val="0"/>
              </a:spcBef>
              <a:buClr>
                <a:srgbClr val="FF0000"/>
              </a:buClr>
            </a:pPr>
            <a:r>
              <a:rPr lang="zh-CN" altLang="en-US" sz="3000" dirty="0">
                <a:solidFill>
                  <a:srgbClr val="FFFF66"/>
                </a:solidFill>
                <a:latin typeface="黑体" pitchFamily="2" charset="-122"/>
                <a:ea typeface="黑体" pitchFamily="2" charset="-122"/>
              </a:rPr>
              <a:t>战略性新兴产业</a:t>
            </a:r>
            <a:r>
              <a:rPr lang="zh-CN" altLang="en-US" sz="3000" dirty="0">
                <a:solidFill>
                  <a:schemeClr val="tx1"/>
                </a:solidFill>
                <a:latin typeface="黑体" pitchFamily="2" charset="-122"/>
                <a:ea typeface="黑体" pitchFamily="2" charset="-122"/>
              </a:rPr>
              <a:t>：形成一批重大战略产品和重大技术系统，促进传统产业升级和重点产业振兴，支持高新区特色优势产业</a:t>
            </a:r>
            <a:r>
              <a:rPr lang="zh-CN" altLang="en-US" sz="3000" dirty="0" smtClean="0">
                <a:solidFill>
                  <a:schemeClr val="tx1"/>
                </a:solidFill>
                <a:latin typeface="黑体" pitchFamily="2" charset="-122"/>
                <a:ea typeface="黑体" pitchFamily="2" charset="-122"/>
              </a:rPr>
              <a:t>集聚</a:t>
            </a:r>
            <a:endParaRPr lang="en-US" altLang="zh-CN" sz="3000" dirty="0" smtClean="0">
              <a:solidFill>
                <a:schemeClr val="tx1"/>
              </a:solidFill>
              <a:latin typeface="黑体" pitchFamily="2" charset="-122"/>
              <a:ea typeface="黑体" pitchFamily="2" charset="-122"/>
            </a:endParaRPr>
          </a:p>
          <a:p>
            <a:pPr marL="457200" indent="-457200" algn="l">
              <a:lnSpc>
                <a:spcPts val="4200"/>
              </a:lnSpc>
              <a:spcBef>
                <a:spcPct val="0"/>
              </a:spcBef>
              <a:buClr>
                <a:srgbClr val="FF0000"/>
              </a:buClr>
            </a:pPr>
            <a:r>
              <a:rPr lang="zh-CN" altLang="en-US" sz="3000" dirty="0" smtClean="0">
                <a:solidFill>
                  <a:srgbClr val="FFFF66"/>
                </a:solidFill>
                <a:latin typeface="黑体" pitchFamily="2" charset="-122"/>
                <a:ea typeface="黑体" pitchFamily="2" charset="-122"/>
              </a:rPr>
              <a:t>技术</a:t>
            </a:r>
            <a:r>
              <a:rPr lang="zh-CN" altLang="en-US" sz="3000" dirty="0">
                <a:solidFill>
                  <a:srgbClr val="FFFF66"/>
                </a:solidFill>
                <a:latin typeface="黑体" pitchFamily="2" charset="-122"/>
                <a:ea typeface="黑体" pitchFamily="2" charset="-122"/>
              </a:rPr>
              <a:t>创新工程：</a:t>
            </a:r>
            <a:r>
              <a:rPr lang="zh-CN" altLang="en-US" sz="3000" dirty="0">
                <a:solidFill>
                  <a:schemeClr val="tx1"/>
                </a:solidFill>
                <a:latin typeface="黑体" pitchFamily="2" charset="-122"/>
                <a:ea typeface="黑体" pitchFamily="2" charset="-122"/>
              </a:rPr>
              <a:t>以技术创新联盟作为实施载体，以产学研结合作为实施方式，提高产业发展的技术供给能力和企业的技术创新</a:t>
            </a:r>
            <a:r>
              <a:rPr lang="zh-CN" altLang="en-US" sz="3000" dirty="0" smtClean="0">
                <a:solidFill>
                  <a:schemeClr val="tx1"/>
                </a:solidFill>
                <a:latin typeface="黑体" pitchFamily="2" charset="-122"/>
                <a:ea typeface="黑体" pitchFamily="2" charset="-122"/>
              </a:rPr>
              <a:t>能力</a:t>
            </a:r>
            <a:endParaRPr lang="en-US" altLang="zh-CN" sz="3000" dirty="0" smtClean="0">
              <a:solidFill>
                <a:schemeClr val="tx1"/>
              </a:solidFill>
              <a:latin typeface="黑体" pitchFamily="2" charset="-122"/>
              <a:ea typeface="黑体" pitchFamily="2" charset="-122"/>
            </a:endParaRPr>
          </a:p>
          <a:p>
            <a:pPr marL="457200" indent="-457200" algn="l">
              <a:lnSpc>
                <a:spcPts val="4200"/>
              </a:lnSpc>
              <a:spcBef>
                <a:spcPct val="0"/>
              </a:spcBef>
              <a:buClr>
                <a:srgbClr val="FF0000"/>
              </a:buClr>
            </a:pPr>
            <a:r>
              <a:rPr lang="zh-CN" altLang="en-US" sz="3000" dirty="0" smtClean="0">
                <a:solidFill>
                  <a:srgbClr val="FFFF66"/>
                </a:solidFill>
                <a:latin typeface="黑体" pitchFamily="2" charset="-122"/>
                <a:ea typeface="黑体" pitchFamily="2" charset="-122"/>
              </a:rPr>
              <a:t>科技</a:t>
            </a:r>
            <a:r>
              <a:rPr lang="zh-CN" altLang="en-US" sz="3000" dirty="0">
                <a:solidFill>
                  <a:srgbClr val="FFFF66"/>
                </a:solidFill>
                <a:latin typeface="黑体" pitchFamily="2" charset="-122"/>
                <a:ea typeface="黑体" pitchFamily="2" charset="-122"/>
              </a:rPr>
              <a:t>改善民生的支撑能力：</a:t>
            </a:r>
            <a:r>
              <a:rPr lang="zh-CN" altLang="en-US" sz="3000" dirty="0">
                <a:solidFill>
                  <a:schemeClr val="tx1"/>
                </a:solidFill>
                <a:latin typeface="黑体" pitchFamily="2" charset="-122"/>
                <a:ea typeface="黑体" pitchFamily="2" charset="-122"/>
              </a:rPr>
              <a:t>加强资源环境、人口健康、公共安全、全球气候变化等技术研发和集成示范，促进和谐社会建设</a:t>
            </a:r>
          </a:p>
        </p:txBody>
      </p:sp>
      <p:sp>
        <p:nvSpPr>
          <p:cNvPr id="10244" name="Rectangle 8"/>
          <p:cNvSpPr>
            <a:spLocks noChangeArrowheads="1"/>
          </p:cNvSpPr>
          <p:nvPr/>
        </p:nvSpPr>
        <p:spPr bwMode="auto">
          <a:xfrm>
            <a:off x="696317" y="476672"/>
            <a:ext cx="5603875" cy="823912"/>
          </a:xfrm>
          <a:prstGeom prst="rect">
            <a:avLst/>
          </a:prstGeom>
          <a:noFill/>
          <a:ln w="9525">
            <a:noFill/>
            <a:miter lim="800000"/>
            <a:headEnd/>
            <a:tailEnd/>
          </a:ln>
          <a:effectLst>
            <a:outerShdw dist="35921" dir="2700000" algn="ctr" rotWithShape="0">
              <a:schemeClr val="bg2"/>
            </a:outerShdw>
          </a:effectLst>
        </p:spPr>
        <p:txBody>
          <a:bodyPr>
            <a:spAutoFit/>
          </a:bodyPr>
          <a:lstStyle/>
          <a:p>
            <a:pPr algn="l">
              <a:buNone/>
            </a:pPr>
            <a:r>
              <a:rPr lang="zh-CN" altLang="en-US" sz="4800" dirty="0">
                <a:solidFill>
                  <a:srgbClr val="FFFF66"/>
                </a:solidFill>
              </a:rPr>
              <a:t>总体部署</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pPr>
            <a:fld id="{503F7417-2356-4FC8-BFD2-3A430FE84BB0}" type="slidenum">
              <a:rPr lang="en-US" sz="1400" b="0">
                <a:solidFill>
                  <a:schemeClr val="tx1"/>
                </a:solidFill>
                <a:ea typeface="宋体" pitchFamily="2" charset="-122"/>
              </a:rPr>
              <a:pPr algn="r">
                <a:spcBef>
                  <a:spcPct val="0"/>
                </a:spcBef>
              </a:pPr>
              <a:t>53</a:t>
            </a:fld>
            <a:endParaRPr lang="en-US" sz="1400" b="0">
              <a:solidFill>
                <a:schemeClr val="tx1"/>
              </a:solidFill>
              <a:ea typeface="宋体" pitchFamily="2" charset="-122"/>
            </a:endParaRPr>
          </a:p>
        </p:txBody>
      </p:sp>
      <p:sp>
        <p:nvSpPr>
          <p:cNvPr id="11267" name="Rectangle 8"/>
          <p:cNvSpPr>
            <a:spLocks noChangeArrowheads="1"/>
          </p:cNvSpPr>
          <p:nvPr/>
        </p:nvSpPr>
        <p:spPr bwMode="auto">
          <a:xfrm>
            <a:off x="395536" y="1988840"/>
            <a:ext cx="8424862" cy="4367349"/>
          </a:xfrm>
          <a:prstGeom prst="rect">
            <a:avLst/>
          </a:prstGeom>
          <a:noFill/>
          <a:ln w="9525">
            <a:noFill/>
            <a:miter lim="800000"/>
            <a:headEnd/>
            <a:tailEnd/>
          </a:ln>
        </p:spPr>
        <p:txBody>
          <a:bodyPr wrap="square" anchor="ctr">
            <a:spAutoFit/>
          </a:bodyPr>
          <a:lstStyle/>
          <a:p>
            <a:pPr marL="457200" indent="-457200">
              <a:lnSpc>
                <a:spcPts val="4200"/>
              </a:lnSpc>
              <a:spcBef>
                <a:spcPct val="0"/>
              </a:spcBef>
              <a:buClr>
                <a:srgbClr val="FF0000"/>
              </a:buClr>
            </a:pPr>
            <a:r>
              <a:rPr lang="zh-CN" altLang="en-US" sz="3000" dirty="0">
                <a:solidFill>
                  <a:srgbClr val="FFFF66"/>
                </a:solidFill>
                <a:latin typeface="黑体" pitchFamily="2" charset="-122"/>
                <a:ea typeface="黑体" pitchFamily="2" charset="-122"/>
              </a:rPr>
              <a:t>农业科技创新创业：</a:t>
            </a:r>
            <a:r>
              <a:rPr lang="zh-CN" altLang="en-US" sz="3000" dirty="0">
                <a:latin typeface="黑体" pitchFamily="2" charset="-122"/>
                <a:ea typeface="黑体" pitchFamily="2" charset="-122"/>
              </a:rPr>
              <a:t>加强粮食丰产、农副产品深加工、设施农业、循环农业等技术研发和集成应用，推动现代农业发展和新农村建设</a:t>
            </a:r>
          </a:p>
          <a:p>
            <a:pPr marL="457200" indent="-457200">
              <a:lnSpc>
                <a:spcPts val="4200"/>
              </a:lnSpc>
              <a:spcBef>
                <a:spcPct val="0"/>
              </a:spcBef>
              <a:buClr>
                <a:srgbClr val="FF0000"/>
              </a:buClr>
            </a:pPr>
            <a:r>
              <a:rPr lang="zh-CN" altLang="en-US" sz="3000" dirty="0">
                <a:solidFill>
                  <a:srgbClr val="FFFF66"/>
                </a:solidFill>
                <a:latin typeface="黑体" pitchFamily="2" charset="-122"/>
                <a:ea typeface="黑体" pitchFamily="2" charset="-122"/>
              </a:rPr>
              <a:t>国家重大工程建设：</a:t>
            </a:r>
            <a:r>
              <a:rPr lang="zh-CN" altLang="en-US" sz="3000" dirty="0">
                <a:latin typeface="黑体" pitchFamily="2" charset="-122"/>
                <a:ea typeface="黑体" pitchFamily="2" charset="-122"/>
              </a:rPr>
              <a:t>开展工程技术和重大装备研发，提高科技的支撑力度和显示度</a:t>
            </a:r>
          </a:p>
          <a:p>
            <a:pPr marL="457200" indent="-457200">
              <a:lnSpc>
                <a:spcPts val="4200"/>
              </a:lnSpc>
              <a:spcBef>
                <a:spcPct val="0"/>
              </a:spcBef>
              <a:buClr>
                <a:srgbClr val="FF0000"/>
              </a:buClr>
            </a:pPr>
            <a:r>
              <a:rPr lang="zh-CN" altLang="en-US" sz="3000" dirty="0">
                <a:solidFill>
                  <a:srgbClr val="FFFF66"/>
                </a:solidFill>
                <a:latin typeface="黑体" pitchFamily="2" charset="-122"/>
                <a:ea typeface="黑体" pitchFamily="2" charset="-122"/>
              </a:rPr>
              <a:t>区域自主创新能力：</a:t>
            </a:r>
            <a:r>
              <a:rPr lang="zh-CN" altLang="en-US" sz="3000" dirty="0">
                <a:latin typeface="黑体" pitchFamily="2" charset="-122"/>
                <a:ea typeface="黑体" pitchFamily="2" charset="-122"/>
              </a:rPr>
              <a:t>组织开展关键共性技术研发和应用示范，形成各具特色的区域科技发展布局</a:t>
            </a:r>
          </a:p>
        </p:txBody>
      </p:sp>
      <p:sp>
        <p:nvSpPr>
          <p:cNvPr id="11268" name="Rectangle 8"/>
          <p:cNvSpPr>
            <a:spLocks noChangeArrowheads="1"/>
          </p:cNvSpPr>
          <p:nvPr/>
        </p:nvSpPr>
        <p:spPr bwMode="auto">
          <a:xfrm>
            <a:off x="755576" y="620713"/>
            <a:ext cx="5603875" cy="823912"/>
          </a:xfrm>
          <a:prstGeom prst="rect">
            <a:avLst/>
          </a:prstGeom>
          <a:noFill/>
          <a:ln w="9525">
            <a:noFill/>
            <a:miter lim="800000"/>
            <a:headEnd/>
            <a:tailEnd/>
          </a:ln>
          <a:effectLst>
            <a:outerShdw dist="35921" dir="2700000" algn="ctr" rotWithShape="0">
              <a:schemeClr val="bg2"/>
            </a:outerShdw>
          </a:effectLst>
        </p:spPr>
        <p:txBody>
          <a:bodyPr>
            <a:spAutoFit/>
          </a:bodyPr>
          <a:lstStyle/>
          <a:p>
            <a:pPr algn="l">
              <a:buNone/>
            </a:pPr>
            <a:r>
              <a:rPr lang="zh-CN" altLang="en-US" sz="4800" dirty="0">
                <a:solidFill>
                  <a:srgbClr val="FFFF66"/>
                </a:solidFill>
              </a:rPr>
              <a:t>总体部署</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buNone/>
            </a:pPr>
            <a:fld id="{8E01F6E9-8FB8-4978-B89C-56D3AE2A7E3A}" type="slidenum">
              <a:rPr lang="en-US" sz="1400" b="0">
                <a:solidFill>
                  <a:schemeClr val="tx1"/>
                </a:solidFill>
                <a:ea typeface="宋体" pitchFamily="2" charset="-122"/>
              </a:rPr>
              <a:pPr algn="r">
                <a:spcBef>
                  <a:spcPct val="0"/>
                </a:spcBef>
                <a:buNone/>
              </a:pPr>
              <a:t>54</a:t>
            </a:fld>
            <a:endParaRPr lang="en-US" sz="1400" b="0" dirty="0">
              <a:solidFill>
                <a:schemeClr val="tx1"/>
              </a:solidFill>
              <a:ea typeface="宋体" pitchFamily="2" charset="-122"/>
            </a:endParaRPr>
          </a:p>
        </p:txBody>
      </p:sp>
      <p:sp>
        <p:nvSpPr>
          <p:cNvPr id="8195" name="Rectangle 7"/>
          <p:cNvSpPr>
            <a:spLocks noChangeArrowheads="1"/>
          </p:cNvSpPr>
          <p:nvPr/>
        </p:nvSpPr>
        <p:spPr bwMode="auto">
          <a:xfrm>
            <a:off x="1331913" y="2420888"/>
            <a:ext cx="6911975" cy="3591176"/>
          </a:xfrm>
          <a:prstGeom prst="rect">
            <a:avLst/>
          </a:prstGeom>
          <a:noFill/>
          <a:ln w="9525">
            <a:noFill/>
            <a:miter lim="800000"/>
            <a:headEnd/>
            <a:tailEnd/>
          </a:ln>
        </p:spPr>
        <p:txBody>
          <a:bodyPr anchor="ctr">
            <a:spAutoFit/>
          </a:bodyPr>
          <a:lstStyle/>
          <a:p>
            <a:pPr marL="457200" indent="-457200" algn="l">
              <a:lnSpc>
                <a:spcPct val="130000"/>
              </a:lnSpc>
              <a:spcBef>
                <a:spcPct val="0"/>
              </a:spcBef>
              <a:buClr>
                <a:srgbClr val="FF0000"/>
              </a:buClr>
            </a:pPr>
            <a:r>
              <a:rPr lang="zh-CN" altLang="en-US" sz="3600" dirty="0">
                <a:solidFill>
                  <a:schemeClr val="tx1"/>
                </a:solidFill>
                <a:latin typeface="黑体" pitchFamily="2" charset="-122"/>
                <a:ea typeface="黑体" pitchFamily="2" charset="-122"/>
              </a:rPr>
              <a:t>需求牵引，统筹</a:t>
            </a:r>
            <a:r>
              <a:rPr lang="zh-CN" altLang="en-US" sz="3600" dirty="0" smtClean="0">
                <a:solidFill>
                  <a:schemeClr val="tx1"/>
                </a:solidFill>
                <a:latin typeface="黑体" pitchFamily="2" charset="-122"/>
                <a:ea typeface="黑体" pitchFamily="2" charset="-122"/>
              </a:rPr>
              <a:t>布局</a:t>
            </a:r>
            <a:endParaRPr lang="en-US" altLang="zh-CN" sz="3600" b="0" dirty="0">
              <a:latin typeface="黑体" pitchFamily="2" charset="-122"/>
              <a:ea typeface="黑体" pitchFamily="2" charset="-122"/>
            </a:endParaRPr>
          </a:p>
          <a:p>
            <a:pPr marL="457200" indent="-457200" algn="l">
              <a:lnSpc>
                <a:spcPct val="130000"/>
              </a:lnSpc>
              <a:spcBef>
                <a:spcPct val="0"/>
              </a:spcBef>
              <a:buClr>
                <a:srgbClr val="FF0000"/>
              </a:buClr>
            </a:pPr>
            <a:r>
              <a:rPr lang="zh-CN" altLang="en-US" sz="3600" dirty="0" smtClean="0">
                <a:solidFill>
                  <a:schemeClr val="tx1"/>
                </a:solidFill>
                <a:latin typeface="黑体" pitchFamily="2" charset="-122"/>
                <a:ea typeface="黑体" pitchFamily="2" charset="-122"/>
              </a:rPr>
              <a:t>坚持</a:t>
            </a:r>
            <a:r>
              <a:rPr lang="zh-CN" altLang="en-US" sz="3600" dirty="0">
                <a:solidFill>
                  <a:schemeClr val="tx1"/>
                </a:solidFill>
                <a:latin typeface="黑体" pitchFamily="2" charset="-122"/>
                <a:ea typeface="黑体" pitchFamily="2" charset="-122"/>
              </a:rPr>
              <a:t>创新，强化集成</a:t>
            </a:r>
            <a:r>
              <a:rPr lang="zh-CN" altLang="en-US" sz="3600" dirty="0" smtClean="0">
                <a:solidFill>
                  <a:schemeClr val="tx1"/>
                </a:solidFill>
                <a:latin typeface="黑体" pitchFamily="2" charset="-122"/>
                <a:ea typeface="黑体" pitchFamily="2" charset="-122"/>
              </a:rPr>
              <a:t>应用</a:t>
            </a:r>
            <a:endParaRPr lang="en-US" altLang="zh-CN" sz="3600" b="0" dirty="0">
              <a:latin typeface="黑体" pitchFamily="2" charset="-122"/>
              <a:ea typeface="黑体" pitchFamily="2" charset="-122"/>
            </a:endParaRPr>
          </a:p>
          <a:p>
            <a:pPr marL="457200" indent="-457200" algn="l">
              <a:lnSpc>
                <a:spcPct val="130000"/>
              </a:lnSpc>
              <a:spcBef>
                <a:spcPct val="0"/>
              </a:spcBef>
              <a:buClr>
                <a:srgbClr val="FF0000"/>
              </a:buClr>
            </a:pPr>
            <a:r>
              <a:rPr lang="zh-CN" altLang="en-US" sz="3600" dirty="0" smtClean="0">
                <a:solidFill>
                  <a:schemeClr val="tx1"/>
                </a:solidFill>
                <a:latin typeface="黑体" pitchFamily="2" charset="-122"/>
                <a:ea typeface="黑体" pitchFamily="2" charset="-122"/>
              </a:rPr>
              <a:t>突出</a:t>
            </a:r>
            <a:r>
              <a:rPr lang="zh-CN" altLang="en-US" sz="3600" dirty="0">
                <a:solidFill>
                  <a:schemeClr val="tx1"/>
                </a:solidFill>
                <a:latin typeface="黑体" pitchFamily="2" charset="-122"/>
                <a:ea typeface="黑体" pitchFamily="2" charset="-122"/>
              </a:rPr>
              <a:t>重点，集中</a:t>
            </a:r>
            <a:r>
              <a:rPr lang="zh-CN" altLang="en-US" sz="3600" dirty="0" smtClean="0">
                <a:solidFill>
                  <a:schemeClr val="tx1"/>
                </a:solidFill>
                <a:latin typeface="黑体" pitchFamily="2" charset="-122"/>
                <a:ea typeface="黑体" pitchFamily="2" charset="-122"/>
              </a:rPr>
              <a:t>资源</a:t>
            </a:r>
            <a:endParaRPr lang="en-US" altLang="zh-CN" sz="3600" b="0" dirty="0">
              <a:latin typeface="黑体" pitchFamily="2" charset="-122"/>
              <a:ea typeface="黑体" pitchFamily="2" charset="-122"/>
            </a:endParaRPr>
          </a:p>
          <a:p>
            <a:pPr marL="457200" indent="-457200" algn="l">
              <a:lnSpc>
                <a:spcPct val="130000"/>
              </a:lnSpc>
              <a:spcBef>
                <a:spcPct val="0"/>
              </a:spcBef>
              <a:buClr>
                <a:srgbClr val="FF0000"/>
              </a:buClr>
            </a:pPr>
            <a:r>
              <a:rPr lang="zh-CN" altLang="en-US" sz="3600" dirty="0" smtClean="0">
                <a:solidFill>
                  <a:schemeClr val="tx1"/>
                </a:solidFill>
                <a:latin typeface="黑体" pitchFamily="2" charset="-122"/>
                <a:ea typeface="黑体" pitchFamily="2" charset="-122"/>
              </a:rPr>
              <a:t>创新</a:t>
            </a:r>
            <a:r>
              <a:rPr lang="zh-CN" altLang="en-US" sz="3600" dirty="0">
                <a:solidFill>
                  <a:schemeClr val="tx1"/>
                </a:solidFill>
                <a:latin typeface="黑体" pitchFamily="2" charset="-122"/>
                <a:ea typeface="黑体" pitchFamily="2" charset="-122"/>
              </a:rPr>
              <a:t>机制，产学研用</a:t>
            </a:r>
            <a:r>
              <a:rPr lang="zh-CN" altLang="en-US" sz="3600" dirty="0" smtClean="0">
                <a:solidFill>
                  <a:schemeClr val="tx1"/>
                </a:solidFill>
                <a:latin typeface="黑体" pitchFamily="2" charset="-122"/>
                <a:ea typeface="黑体" pitchFamily="2" charset="-122"/>
              </a:rPr>
              <a:t>结合</a:t>
            </a:r>
            <a:endParaRPr lang="en-US" altLang="zh-CN" sz="3600" b="0" dirty="0">
              <a:latin typeface="黑体" pitchFamily="2" charset="-122"/>
              <a:ea typeface="黑体" pitchFamily="2" charset="-122"/>
            </a:endParaRPr>
          </a:p>
          <a:p>
            <a:pPr marL="457200" indent="-457200" algn="l">
              <a:lnSpc>
                <a:spcPct val="130000"/>
              </a:lnSpc>
              <a:spcBef>
                <a:spcPct val="0"/>
              </a:spcBef>
              <a:buClr>
                <a:srgbClr val="FF0000"/>
              </a:buClr>
            </a:pPr>
            <a:r>
              <a:rPr lang="zh-CN" altLang="en-US" sz="3600" dirty="0" smtClean="0">
                <a:solidFill>
                  <a:schemeClr val="tx1"/>
                </a:solidFill>
                <a:latin typeface="黑体" pitchFamily="2" charset="-122"/>
                <a:ea typeface="黑体" pitchFamily="2" charset="-122"/>
              </a:rPr>
              <a:t>分类</a:t>
            </a:r>
            <a:r>
              <a:rPr lang="zh-CN" altLang="en-US" sz="3600" dirty="0">
                <a:solidFill>
                  <a:schemeClr val="tx1"/>
                </a:solidFill>
                <a:latin typeface="黑体" pitchFamily="2" charset="-122"/>
                <a:ea typeface="黑体" pitchFamily="2" charset="-122"/>
              </a:rPr>
              <a:t>管理，注重绩效</a:t>
            </a:r>
            <a:endParaRPr lang="zh-CN" altLang="en-US" sz="3600" b="0" dirty="0">
              <a:solidFill>
                <a:schemeClr val="tx1"/>
              </a:solidFill>
              <a:latin typeface="黑体" pitchFamily="2" charset="-122"/>
              <a:ea typeface="黑体" pitchFamily="2" charset="-122"/>
            </a:endParaRPr>
          </a:p>
        </p:txBody>
      </p:sp>
      <p:sp>
        <p:nvSpPr>
          <p:cNvPr id="8196" name="Rectangle 7"/>
          <p:cNvSpPr>
            <a:spLocks noChangeArrowheads="1"/>
          </p:cNvSpPr>
          <p:nvPr/>
        </p:nvSpPr>
        <p:spPr bwMode="auto">
          <a:xfrm>
            <a:off x="755576" y="571327"/>
            <a:ext cx="6624736" cy="76944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l">
              <a:buNone/>
            </a:pPr>
            <a:r>
              <a:rPr lang="zh-CN" altLang="en-US" sz="4400" dirty="0" smtClean="0">
                <a:solidFill>
                  <a:srgbClr val="FFFF66"/>
                </a:solidFill>
                <a:latin typeface="黑体" pitchFamily="2" charset="-122"/>
                <a:ea typeface="黑体" pitchFamily="2" charset="-122"/>
              </a:rPr>
              <a:t>科技支撑计划实施</a:t>
            </a:r>
            <a:r>
              <a:rPr lang="zh-CN" altLang="en-US" sz="4400" dirty="0">
                <a:solidFill>
                  <a:srgbClr val="FFFF66"/>
                </a:solidFill>
                <a:latin typeface="黑体" pitchFamily="2" charset="-122"/>
                <a:ea typeface="黑体" pitchFamily="2" charset="-122"/>
              </a:rPr>
              <a:t>原则</a:t>
            </a:r>
          </a:p>
        </p:txBody>
      </p:sp>
    </p:spTree>
    <p:extLst>
      <p:ext uri="{BB962C8B-B14F-4D97-AF65-F5344CB8AC3E}">
        <p14:creationId xmlns:p14="http://schemas.microsoft.com/office/powerpoint/2010/main" xmlns="" val="21070457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3"/>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pPr>
            <a:fld id="{6044BABE-6EB6-4F62-91A5-AA5C34DDEBB7}" type="slidenum">
              <a:rPr lang="en-US" sz="1400" b="0">
                <a:solidFill>
                  <a:schemeClr val="tx1"/>
                </a:solidFill>
                <a:ea typeface="宋体" pitchFamily="2" charset="-122"/>
              </a:rPr>
              <a:pPr algn="r">
                <a:spcBef>
                  <a:spcPct val="0"/>
                </a:spcBef>
              </a:pPr>
              <a:t>55</a:t>
            </a:fld>
            <a:endParaRPr lang="en-US" sz="1400" b="0">
              <a:solidFill>
                <a:schemeClr val="tx1"/>
              </a:solidFill>
              <a:ea typeface="宋体" pitchFamily="2" charset="-122"/>
            </a:endParaRPr>
          </a:p>
        </p:txBody>
      </p:sp>
      <p:sp>
        <p:nvSpPr>
          <p:cNvPr id="26627" name="Rectangle 2"/>
          <p:cNvSpPr>
            <a:spLocks noChangeArrowheads="1"/>
          </p:cNvSpPr>
          <p:nvPr/>
        </p:nvSpPr>
        <p:spPr bwMode="auto">
          <a:xfrm>
            <a:off x="719138" y="2060575"/>
            <a:ext cx="1050925" cy="738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dirty="0">
                <a:solidFill>
                  <a:schemeClr val="bg2"/>
                </a:solidFill>
                <a:latin typeface="黑体" pitchFamily="2" charset="-122"/>
                <a:ea typeface="黑体" pitchFamily="2" charset="-122"/>
              </a:rPr>
              <a:t>计划</a:t>
            </a:r>
          </a:p>
        </p:txBody>
      </p:sp>
      <p:sp>
        <p:nvSpPr>
          <p:cNvPr id="26628" name="Rectangle 3"/>
          <p:cNvSpPr>
            <a:spLocks noChangeArrowheads="1"/>
          </p:cNvSpPr>
          <p:nvPr/>
        </p:nvSpPr>
        <p:spPr bwMode="auto">
          <a:xfrm>
            <a:off x="2195513" y="4868863"/>
            <a:ext cx="2376487" cy="7381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dirty="0">
                <a:solidFill>
                  <a:schemeClr val="bg2"/>
                </a:solidFill>
                <a:latin typeface="黑体" pitchFamily="2" charset="-122"/>
                <a:ea typeface="黑体" pitchFamily="2" charset="-122"/>
              </a:rPr>
              <a:t>课题承担单位</a:t>
            </a:r>
          </a:p>
        </p:txBody>
      </p:sp>
      <p:sp>
        <p:nvSpPr>
          <p:cNvPr id="26629" name="Rectangle 4"/>
          <p:cNvSpPr>
            <a:spLocks noChangeArrowheads="1"/>
          </p:cNvSpPr>
          <p:nvPr/>
        </p:nvSpPr>
        <p:spPr bwMode="auto">
          <a:xfrm>
            <a:off x="719138" y="3429000"/>
            <a:ext cx="1050925" cy="738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dirty="0">
                <a:solidFill>
                  <a:schemeClr val="bg2"/>
                </a:solidFill>
                <a:latin typeface="黑体" pitchFamily="2" charset="-122"/>
                <a:ea typeface="黑体" pitchFamily="2" charset="-122"/>
              </a:rPr>
              <a:t>项目</a:t>
            </a:r>
          </a:p>
        </p:txBody>
      </p:sp>
      <p:sp>
        <p:nvSpPr>
          <p:cNvPr id="26630" name="Rectangle 5"/>
          <p:cNvSpPr>
            <a:spLocks noChangeArrowheads="1"/>
          </p:cNvSpPr>
          <p:nvPr/>
        </p:nvSpPr>
        <p:spPr bwMode="auto">
          <a:xfrm>
            <a:off x="2195513" y="3429000"/>
            <a:ext cx="2376487" cy="738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dirty="0">
                <a:solidFill>
                  <a:schemeClr val="bg2"/>
                </a:solidFill>
                <a:latin typeface="黑体" pitchFamily="2" charset="-122"/>
                <a:ea typeface="黑体" pitchFamily="2" charset="-122"/>
              </a:rPr>
              <a:t>项目组织单位</a:t>
            </a:r>
          </a:p>
        </p:txBody>
      </p:sp>
      <p:sp>
        <p:nvSpPr>
          <p:cNvPr id="26631" name="Rectangle 6"/>
          <p:cNvSpPr>
            <a:spLocks noChangeArrowheads="1"/>
          </p:cNvSpPr>
          <p:nvPr/>
        </p:nvSpPr>
        <p:spPr bwMode="auto">
          <a:xfrm>
            <a:off x="719138" y="4868863"/>
            <a:ext cx="1050925" cy="7381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dirty="0">
                <a:solidFill>
                  <a:schemeClr val="bg2"/>
                </a:solidFill>
                <a:latin typeface="黑体" pitchFamily="2" charset="-122"/>
                <a:ea typeface="黑体" pitchFamily="2" charset="-122"/>
              </a:rPr>
              <a:t>课题</a:t>
            </a:r>
          </a:p>
        </p:txBody>
      </p:sp>
      <p:sp>
        <p:nvSpPr>
          <p:cNvPr id="26632" name="Rectangle 7"/>
          <p:cNvSpPr>
            <a:spLocks noChangeArrowheads="1"/>
          </p:cNvSpPr>
          <p:nvPr/>
        </p:nvSpPr>
        <p:spPr bwMode="auto">
          <a:xfrm>
            <a:off x="2195513" y="2060575"/>
            <a:ext cx="2376487" cy="738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dirty="0">
                <a:solidFill>
                  <a:schemeClr val="bg2"/>
                </a:solidFill>
                <a:latin typeface="黑体" pitchFamily="2" charset="-122"/>
                <a:ea typeface="黑体" pitchFamily="2" charset="-122"/>
              </a:rPr>
              <a:t>计划主管部门</a:t>
            </a:r>
          </a:p>
        </p:txBody>
      </p:sp>
      <p:sp>
        <p:nvSpPr>
          <p:cNvPr id="26633" name="Line 8"/>
          <p:cNvSpPr>
            <a:spLocks noChangeShapeType="1"/>
          </p:cNvSpPr>
          <p:nvPr/>
        </p:nvSpPr>
        <p:spPr bwMode="auto">
          <a:xfrm>
            <a:off x="1841500" y="2435225"/>
            <a:ext cx="314325" cy="3175"/>
          </a:xfrm>
          <a:prstGeom prst="line">
            <a:avLst/>
          </a:prstGeom>
          <a:noFill/>
          <a:ln w="44450" cmpd="sng">
            <a:solidFill>
              <a:srgbClr val="FF6600"/>
            </a:solidFill>
            <a:prstDash val="sysDot"/>
            <a:round/>
            <a:headEnd/>
            <a:tailEnd/>
          </a:ln>
        </p:spPr>
        <p:txBody>
          <a:bodyPr anchor="ctr"/>
          <a:lstStyle/>
          <a:p>
            <a:endParaRPr lang="zh-CN" altLang="en-US"/>
          </a:p>
        </p:txBody>
      </p:sp>
      <p:sp>
        <p:nvSpPr>
          <p:cNvPr id="26634" name="Rectangle 9"/>
          <p:cNvSpPr>
            <a:spLocks noChangeArrowheads="1"/>
          </p:cNvSpPr>
          <p:nvPr/>
        </p:nvSpPr>
        <p:spPr bwMode="auto">
          <a:xfrm>
            <a:off x="5068887" y="4868863"/>
            <a:ext cx="1806575" cy="7381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sz="1800" dirty="0">
                <a:solidFill>
                  <a:schemeClr val="bg2"/>
                </a:solidFill>
                <a:latin typeface="黑体" pitchFamily="2" charset="-122"/>
                <a:ea typeface="黑体" pitchFamily="2" charset="-122"/>
              </a:rPr>
              <a:t>企业、院所、高校等</a:t>
            </a:r>
          </a:p>
        </p:txBody>
      </p:sp>
      <p:sp>
        <p:nvSpPr>
          <p:cNvPr id="26635" name="Rectangle 10"/>
          <p:cNvSpPr>
            <a:spLocks noChangeArrowheads="1"/>
          </p:cNvSpPr>
          <p:nvPr/>
        </p:nvSpPr>
        <p:spPr bwMode="auto">
          <a:xfrm>
            <a:off x="5068887" y="3429000"/>
            <a:ext cx="1806576" cy="7858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spcBef>
                <a:spcPct val="0"/>
              </a:spcBef>
              <a:buNone/>
            </a:pPr>
            <a:r>
              <a:rPr lang="zh-CN" altLang="en-US" sz="1800" dirty="0">
                <a:solidFill>
                  <a:schemeClr val="bg2"/>
                </a:solidFill>
                <a:latin typeface="黑体" pitchFamily="2" charset="-122"/>
                <a:ea typeface="黑体" pitchFamily="2" charset="-122"/>
              </a:rPr>
              <a:t>部门、地方其他单位或组织等</a:t>
            </a:r>
          </a:p>
        </p:txBody>
      </p:sp>
      <p:sp>
        <p:nvSpPr>
          <p:cNvPr id="26636" name="Rectangle 11"/>
          <p:cNvSpPr>
            <a:spLocks noChangeArrowheads="1"/>
          </p:cNvSpPr>
          <p:nvPr/>
        </p:nvSpPr>
        <p:spPr bwMode="auto">
          <a:xfrm>
            <a:off x="5068888" y="2060575"/>
            <a:ext cx="1806574" cy="738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Bef>
                <a:spcPct val="0"/>
              </a:spcBef>
              <a:buNone/>
            </a:pPr>
            <a:r>
              <a:rPr lang="zh-CN" altLang="en-US" dirty="0">
                <a:solidFill>
                  <a:schemeClr val="bg2"/>
                </a:solidFill>
                <a:latin typeface="黑体" pitchFamily="2" charset="-122"/>
                <a:ea typeface="黑体" pitchFamily="2" charset="-122"/>
              </a:rPr>
              <a:t>科技部</a:t>
            </a:r>
          </a:p>
        </p:txBody>
      </p:sp>
      <p:sp>
        <p:nvSpPr>
          <p:cNvPr id="26637" name="Line 12"/>
          <p:cNvSpPr>
            <a:spLocks noChangeShapeType="1"/>
          </p:cNvSpPr>
          <p:nvPr/>
        </p:nvSpPr>
        <p:spPr bwMode="auto">
          <a:xfrm>
            <a:off x="1814513" y="3806825"/>
            <a:ext cx="314325" cy="3175"/>
          </a:xfrm>
          <a:prstGeom prst="line">
            <a:avLst/>
          </a:prstGeom>
          <a:noFill/>
          <a:ln w="44450" cmpd="sng">
            <a:solidFill>
              <a:srgbClr val="FF6600"/>
            </a:solidFill>
            <a:prstDash val="sysDot"/>
            <a:round/>
            <a:headEnd/>
            <a:tailEnd/>
          </a:ln>
        </p:spPr>
        <p:txBody>
          <a:bodyPr anchor="ctr"/>
          <a:lstStyle/>
          <a:p>
            <a:endParaRPr lang="zh-CN" altLang="en-US"/>
          </a:p>
        </p:txBody>
      </p:sp>
      <p:sp>
        <p:nvSpPr>
          <p:cNvPr id="26638" name="Line 13"/>
          <p:cNvSpPr>
            <a:spLocks noChangeShapeType="1"/>
          </p:cNvSpPr>
          <p:nvPr/>
        </p:nvSpPr>
        <p:spPr bwMode="auto">
          <a:xfrm>
            <a:off x="1814513" y="5246688"/>
            <a:ext cx="314325" cy="3175"/>
          </a:xfrm>
          <a:prstGeom prst="line">
            <a:avLst/>
          </a:prstGeom>
          <a:noFill/>
          <a:ln w="44450" cmpd="sng">
            <a:solidFill>
              <a:srgbClr val="FF6600"/>
            </a:solidFill>
            <a:prstDash val="sysDot"/>
            <a:round/>
            <a:headEnd/>
            <a:tailEnd/>
          </a:ln>
        </p:spPr>
        <p:txBody>
          <a:bodyPr anchor="ctr"/>
          <a:lstStyle/>
          <a:p>
            <a:endParaRPr lang="zh-CN" altLang="en-US"/>
          </a:p>
        </p:txBody>
      </p:sp>
      <p:sp>
        <p:nvSpPr>
          <p:cNvPr id="26639" name="Line 14"/>
          <p:cNvSpPr>
            <a:spLocks noChangeShapeType="1"/>
          </p:cNvSpPr>
          <p:nvPr/>
        </p:nvSpPr>
        <p:spPr bwMode="auto">
          <a:xfrm>
            <a:off x="4643438" y="5246688"/>
            <a:ext cx="314325" cy="3175"/>
          </a:xfrm>
          <a:prstGeom prst="line">
            <a:avLst/>
          </a:prstGeom>
          <a:noFill/>
          <a:ln w="44450" cmpd="sng">
            <a:solidFill>
              <a:srgbClr val="FF6600"/>
            </a:solidFill>
            <a:prstDash val="sysDot"/>
            <a:round/>
            <a:headEnd/>
            <a:tailEnd/>
          </a:ln>
        </p:spPr>
        <p:txBody>
          <a:bodyPr anchor="ctr"/>
          <a:lstStyle/>
          <a:p>
            <a:endParaRPr lang="zh-CN" altLang="en-US"/>
          </a:p>
        </p:txBody>
      </p:sp>
      <p:sp>
        <p:nvSpPr>
          <p:cNvPr id="26640" name="Line 15"/>
          <p:cNvSpPr>
            <a:spLocks noChangeShapeType="1"/>
          </p:cNvSpPr>
          <p:nvPr/>
        </p:nvSpPr>
        <p:spPr bwMode="auto">
          <a:xfrm>
            <a:off x="4643438" y="3806825"/>
            <a:ext cx="425450" cy="15081"/>
          </a:xfrm>
          <a:prstGeom prst="line">
            <a:avLst/>
          </a:prstGeom>
          <a:noFill/>
          <a:ln w="44450" cmpd="sng">
            <a:solidFill>
              <a:srgbClr val="FF6600"/>
            </a:solidFill>
            <a:prstDash val="sysDot"/>
            <a:round/>
            <a:headEnd/>
            <a:tailEnd/>
          </a:ln>
        </p:spPr>
        <p:txBody>
          <a:bodyPr anchor="ctr"/>
          <a:lstStyle/>
          <a:p>
            <a:endParaRPr lang="zh-CN" altLang="en-US"/>
          </a:p>
        </p:txBody>
      </p:sp>
      <p:sp>
        <p:nvSpPr>
          <p:cNvPr id="26641" name="Line 16"/>
          <p:cNvSpPr>
            <a:spLocks noChangeShapeType="1"/>
          </p:cNvSpPr>
          <p:nvPr/>
        </p:nvSpPr>
        <p:spPr bwMode="auto">
          <a:xfrm>
            <a:off x="4643438" y="2438400"/>
            <a:ext cx="425450" cy="3175"/>
          </a:xfrm>
          <a:prstGeom prst="line">
            <a:avLst/>
          </a:prstGeom>
          <a:noFill/>
          <a:ln w="44450" cmpd="sng">
            <a:solidFill>
              <a:srgbClr val="FF6600"/>
            </a:solidFill>
            <a:prstDash val="sysDot"/>
            <a:round/>
            <a:headEnd/>
            <a:tailEnd/>
          </a:ln>
        </p:spPr>
        <p:txBody>
          <a:bodyPr anchor="ctr"/>
          <a:lstStyle/>
          <a:p>
            <a:endParaRPr lang="zh-CN" altLang="en-US"/>
          </a:p>
        </p:txBody>
      </p:sp>
      <p:sp>
        <p:nvSpPr>
          <p:cNvPr id="26642" name="Line 17"/>
          <p:cNvSpPr>
            <a:spLocks noChangeShapeType="1"/>
          </p:cNvSpPr>
          <p:nvPr/>
        </p:nvSpPr>
        <p:spPr bwMode="auto">
          <a:xfrm>
            <a:off x="1265238" y="2870200"/>
            <a:ext cx="0" cy="503238"/>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43" name="Line 18"/>
          <p:cNvSpPr>
            <a:spLocks noChangeShapeType="1"/>
          </p:cNvSpPr>
          <p:nvPr/>
        </p:nvSpPr>
        <p:spPr bwMode="auto">
          <a:xfrm>
            <a:off x="1265238" y="4310063"/>
            <a:ext cx="0" cy="503237"/>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44" name="Line 19"/>
          <p:cNvSpPr>
            <a:spLocks noChangeShapeType="1"/>
          </p:cNvSpPr>
          <p:nvPr/>
        </p:nvSpPr>
        <p:spPr bwMode="auto">
          <a:xfrm>
            <a:off x="3348038" y="2852738"/>
            <a:ext cx="0" cy="503237"/>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45" name="Line 20"/>
          <p:cNvSpPr>
            <a:spLocks noChangeShapeType="1"/>
          </p:cNvSpPr>
          <p:nvPr/>
        </p:nvSpPr>
        <p:spPr bwMode="auto">
          <a:xfrm>
            <a:off x="3348038" y="4292600"/>
            <a:ext cx="0" cy="503238"/>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46" name="Line 21"/>
          <p:cNvSpPr>
            <a:spLocks noChangeShapeType="1"/>
          </p:cNvSpPr>
          <p:nvPr/>
        </p:nvSpPr>
        <p:spPr bwMode="auto">
          <a:xfrm>
            <a:off x="5867400" y="4292600"/>
            <a:ext cx="0" cy="503238"/>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47" name="Line 22"/>
          <p:cNvSpPr>
            <a:spLocks noChangeShapeType="1"/>
          </p:cNvSpPr>
          <p:nvPr/>
        </p:nvSpPr>
        <p:spPr bwMode="auto">
          <a:xfrm>
            <a:off x="5867400" y="2852738"/>
            <a:ext cx="0" cy="503237"/>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48" name="Text Box 23"/>
          <p:cNvSpPr txBox="1">
            <a:spLocks noChangeArrowheads="1"/>
          </p:cNvSpPr>
          <p:nvPr/>
        </p:nvSpPr>
        <p:spPr bwMode="auto">
          <a:xfrm>
            <a:off x="611560" y="548680"/>
            <a:ext cx="7315200"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0"/>
              </a:spcBef>
              <a:buNone/>
            </a:pPr>
            <a:r>
              <a:rPr lang="zh-CN" altLang="en-US" sz="4000" dirty="0" smtClean="0">
                <a:solidFill>
                  <a:srgbClr val="FFFF66"/>
                </a:solidFill>
                <a:latin typeface="黑体" pitchFamily="2" charset="-122"/>
                <a:ea typeface="黑体" pitchFamily="2" charset="-122"/>
              </a:rPr>
              <a:t>科技支撑计划组织管理</a:t>
            </a:r>
            <a:endParaRPr lang="zh-CN" altLang="en-US" sz="4000" dirty="0">
              <a:solidFill>
                <a:srgbClr val="FFFF66"/>
              </a:solidFill>
              <a:latin typeface="黑体" pitchFamily="2" charset="-122"/>
              <a:ea typeface="黑体" pitchFamily="2" charset="-122"/>
            </a:endParaRPr>
          </a:p>
        </p:txBody>
      </p:sp>
      <p:sp>
        <p:nvSpPr>
          <p:cNvPr id="26649" name="Rectangle 24"/>
          <p:cNvSpPr>
            <a:spLocks noChangeArrowheads="1"/>
          </p:cNvSpPr>
          <p:nvPr/>
        </p:nvSpPr>
        <p:spPr bwMode="auto">
          <a:xfrm>
            <a:off x="7451725" y="2997200"/>
            <a:ext cx="1152525" cy="16462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spcBef>
                <a:spcPct val="0"/>
              </a:spcBef>
              <a:buNone/>
            </a:pPr>
            <a:r>
              <a:rPr lang="zh-CN" altLang="en-US" sz="2400" dirty="0">
                <a:solidFill>
                  <a:schemeClr val="bg2"/>
                </a:solidFill>
                <a:latin typeface="黑体" pitchFamily="2" charset="-122"/>
                <a:ea typeface="黑体" pitchFamily="2" charset="-122"/>
              </a:rPr>
              <a:t>咨询专家、科技服务机构</a:t>
            </a:r>
          </a:p>
        </p:txBody>
      </p:sp>
      <p:sp>
        <p:nvSpPr>
          <p:cNvPr id="26650" name="Line 25"/>
          <p:cNvSpPr>
            <a:spLocks noChangeShapeType="1"/>
          </p:cNvSpPr>
          <p:nvPr/>
        </p:nvSpPr>
        <p:spPr bwMode="auto">
          <a:xfrm flipH="1">
            <a:off x="6875463" y="5229225"/>
            <a:ext cx="1081087" cy="0"/>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51" name="Line 26"/>
          <p:cNvSpPr>
            <a:spLocks noChangeShapeType="1"/>
          </p:cNvSpPr>
          <p:nvPr/>
        </p:nvSpPr>
        <p:spPr bwMode="auto">
          <a:xfrm>
            <a:off x="8027988" y="4508500"/>
            <a:ext cx="0" cy="720725"/>
          </a:xfrm>
          <a:prstGeom prst="line">
            <a:avLst/>
          </a:prstGeom>
          <a:noFill/>
          <a:ln w="44450" cmpd="sng">
            <a:solidFill>
              <a:srgbClr val="FF6600"/>
            </a:solidFill>
            <a:prstDash val="sysDot"/>
            <a:round/>
            <a:headEnd/>
            <a:tailEnd/>
          </a:ln>
        </p:spPr>
        <p:txBody>
          <a:bodyPr anchor="ctr"/>
          <a:lstStyle/>
          <a:p>
            <a:endParaRPr lang="zh-CN" altLang="en-US"/>
          </a:p>
        </p:txBody>
      </p:sp>
      <p:sp>
        <p:nvSpPr>
          <p:cNvPr id="26652" name="Line 27"/>
          <p:cNvSpPr>
            <a:spLocks noChangeShapeType="1"/>
          </p:cNvSpPr>
          <p:nvPr/>
        </p:nvSpPr>
        <p:spPr bwMode="auto">
          <a:xfrm flipH="1">
            <a:off x="6875463" y="2420938"/>
            <a:ext cx="1081087" cy="0"/>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
        <p:nvSpPr>
          <p:cNvPr id="26653" name="Line 28"/>
          <p:cNvSpPr>
            <a:spLocks noChangeShapeType="1"/>
          </p:cNvSpPr>
          <p:nvPr/>
        </p:nvSpPr>
        <p:spPr bwMode="auto">
          <a:xfrm>
            <a:off x="7956550" y="2420938"/>
            <a:ext cx="0" cy="576262"/>
          </a:xfrm>
          <a:prstGeom prst="line">
            <a:avLst/>
          </a:prstGeom>
          <a:noFill/>
          <a:ln w="44450" cmpd="sng">
            <a:solidFill>
              <a:srgbClr val="FF6600"/>
            </a:solidFill>
            <a:prstDash val="sysDot"/>
            <a:round/>
            <a:headEnd/>
            <a:tailEnd/>
          </a:ln>
        </p:spPr>
        <p:txBody>
          <a:bodyPr anchor="ctr"/>
          <a:lstStyle/>
          <a:p>
            <a:endParaRPr lang="zh-CN" altLang="en-US"/>
          </a:p>
        </p:txBody>
      </p:sp>
      <p:sp>
        <p:nvSpPr>
          <p:cNvPr id="26654" name="Line 29"/>
          <p:cNvSpPr>
            <a:spLocks noChangeShapeType="1"/>
          </p:cNvSpPr>
          <p:nvPr/>
        </p:nvSpPr>
        <p:spPr bwMode="auto">
          <a:xfrm flipH="1">
            <a:off x="6877074" y="3789363"/>
            <a:ext cx="503238" cy="0"/>
          </a:xfrm>
          <a:prstGeom prst="line">
            <a:avLst/>
          </a:prstGeom>
          <a:noFill/>
          <a:ln w="38100" cmpd="sng">
            <a:solidFill>
              <a:srgbClr val="FF6600"/>
            </a:solidFill>
            <a:prstDash val="sysDot"/>
            <a:round/>
            <a:headEnd/>
            <a:tailEnd type="triangle" w="lg" len="sm"/>
          </a:ln>
        </p:spPr>
        <p:txBody>
          <a:bodyPr lIns="92075" tIns="46038" rIns="92075" bIns="46038">
            <a:sp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buNone/>
            </a:pPr>
            <a:fld id="{089804ED-70FD-4174-9F93-FCB2283D7102}" type="slidenum">
              <a:rPr lang="en-US" sz="1400" b="0">
                <a:solidFill>
                  <a:schemeClr val="tx1"/>
                </a:solidFill>
                <a:ea typeface="宋体" pitchFamily="2" charset="-122"/>
              </a:rPr>
              <a:pPr algn="r">
                <a:spcBef>
                  <a:spcPct val="0"/>
                </a:spcBef>
                <a:buNone/>
              </a:pPr>
              <a:t>56</a:t>
            </a:fld>
            <a:endParaRPr lang="en-US" sz="1400" b="0" dirty="0">
              <a:solidFill>
                <a:schemeClr val="tx1"/>
              </a:solidFill>
              <a:ea typeface="宋体" pitchFamily="2" charset="-122"/>
            </a:endParaRPr>
          </a:p>
        </p:txBody>
      </p:sp>
      <p:sp>
        <p:nvSpPr>
          <p:cNvPr id="28675" name="Rectangle 2"/>
          <p:cNvSpPr>
            <a:spLocks noGrp="1" noChangeArrowheads="1"/>
          </p:cNvSpPr>
          <p:nvPr>
            <p:ph type="title" idx="4294967295"/>
          </p:nvPr>
        </p:nvSpPr>
        <p:spPr>
          <a:xfrm>
            <a:off x="539552" y="260648"/>
            <a:ext cx="7772400" cy="1143000"/>
          </a:xfrm>
        </p:spPr>
        <p:txBody>
          <a:bodyPr/>
          <a:lstStyle/>
          <a:p>
            <a:pPr eaLnBrk="1" hangingPunct="1"/>
            <a:r>
              <a:rPr lang="en-US" altLang="zh-CN" sz="4000" dirty="0" smtClean="0">
                <a:solidFill>
                  <a:srgbClr val="FFFF00"/>
                </a:solidFill>
                <a:ea typeface="黑体" pitchFamily="49" charset="-122"/>
              </a:rPr>
              <a:t/>
            </a:r>
            <a:br>
              <a:rPr lang="en-US" altLang="zh-CN" sz="4000" dirty="0" smtClean="0">
                <a:solidFill>
                  <a:srgbClr val="FFFF00"/>
                </a:solidFill>
                <a:ea typeface="黑体" pitchFamily="49" charset="-122"/>
              </a:rPr>
            </a:br>
            <a:r>
              <a:rPr lang="zh-CN" altLang="en-US" sz="4000" dirty="0" smtClean="0">
                <a:solidFill>
                  <a:srgbClr val="FFFF00"/>
                </a:solidFill>
                <a:ea typeface="黑体" pitchFamily="49" charset="-122"/>
              </a:rPr>
              <a:t>主要管理环节</a:t>
            </a:r>
            <a:r>
              <a:rPr lang="en-US" altLang="zh-CN" sz="4000" b="0" dirty="0">
                <a:solidFill>
                  <a:srgbClr val="FFFF00"/>
                </a:solidFill>
                <a:ea typeface="黑体" pitchFamily="49" charset="-122"/>
              </a:rPr>
              <a:t>——</a:t>
            </a:r>
            <a:r>
              <a:rPr lang="zh-CN" altLang="en-US" sz="3600" dirty="0" smtClean="0">
                <a:solidFill>
                  <a:srgbClr val="FF0000"/>
                </a:solidFill>
                <a:ea typeface="黑体" pitchFamily="49" charset="-122"/>
              </a:rPr>
              <a:t>关于</a:t>
            </a:r>
            <a:r>
              <a:rPr lang="zh-CN" altLang="zh-CN" sz="3600" dirty="0">
                <a:solidFill>
                  <a:srgbClr val="FF0000"/>
                </a:solidFill>
                <a:ea typeface="黑体" pitchFamily="49" charset="-122"/>
              </a:rPr>
              <a:t>立项</a:t>
            </a:r>
            <a:endParaRPr lang="zh-CN" sz="3600" dirty="0">
              <a:solidFill>
                <a:srgbClr val="FF0000"/>
              </a:solidFill>
              <a:ea typeface="黑体" pitchFamily="49" charset="-122"/>
            </a:endParaRPr>
          </a:p>
        </p:txBody>
      </p:sp>
      <p:sp>
        <p:nvSpPr>
          <p:cNvPr id="28676" name="Rectangle 3"/>
          <p:cNvSpPr>
            <a:spLocks noGrp="1" noChangeArrowheads="1"/>
          </p:cNvSpPr>
          <p:nvPr>
            <p:ph type="body" idx="4294967295"/>
          </p:nvPr>
        </p:nvSpPr>
        <p:spPr>
          <a:xfrm>
            <a:off x="35496" y="1857375"/>
            <a:ext cx="8853487" cy="4764088"/>
          </a:xfrm>
        </p:spPr>
        <p:txBody>
          <a:bodyPr/>
          <a:lstStyle/>
          <a:p>
            <a:pPr indent="0" algn="just" eaLnBrk="1" hangingPunct="1">
              <a:lnSpc>
                <a:spcPts val="4000"/>
              </a:lnSpc>
              <a:buClr>
                <a:srgbClr val="FFFF00"/>
              </a:buClr>
              <a:buNone/>
            </a:pPr>
            <a:r>
              <a:rPr lang="zh-CN" altLang="en-US" dirty="0" smtClean="0">
                <a:ea typeface="黑体" pitchFamily="49" charset="-122"/>
              </a:rPr>
              <a:t>     建立</a:t>
            </a:r>
            <a:r>
              <a:rPr lang="zh-CN" altLang="en-US" dirty="0">
                <a:ea typeface="黑体" pitchFamily="49" charset="-122"/>
              </a:rPr>
              <a:t>国家科技计划</a:t>
            </a:r>
            <a:r>
              <a:rPr lang="zh-CN" altLang="en-US" dirty="0">
                <a:solidFill>
                  <a:srgbClr val="FF0000"/>
                </a:solidFill>
                <a:ea typeface="黑体" pitchFamily="49" charset="-122"/>
              </a:rPr>
              <a:t>备选项目库</a:t>
            </a:r>
            <a:r>
              <a:rPr lang="zh-CN" altLang="en-US" dirty="0">
                <a:ea typeface="黑体" pitchFamily="49" charset="-122"/>
              </a:rPr>
              <a:t>，作为年度计划编制的主要</a:t>
            </a:r>
            <a:r>
              <a:rPr lang="zh-CN" altLang="en-US" dirty="0" smtClean="0">
                <a:ea typeface="黑体" pitchFamily="49" charset="-122"/>
              </a:rPr>
              <a:t>来源。</a:t>
            </a:r>
            <a:endParaRPr lang="en-US" dirty="0" smtClean="0">
              <a:ea typeface="黑体" pitchFamily="49" charset="-122"/>
            </a:endParaRPr>
          </a:p>
          <a:p>
            <a:pPr marL="1085850" lvl="1" indent="-342900" algn="just" eaLnBrk="1" hangingPunct="1">
              <a:buClr>
                <a:srgbClr val="FFFF00"/>
              </a:buClr>
              <a:buFont typeface="Wingdings" pitchFamily="2" charset="2"/>
              <a:buChar char="l"/>
            </a:pPr>
            <a:r>
              <a:rPr lang="zh-CN" altLang="en-US" sz="2400" b="1" dirty="0" smtClean="0">
                <a:ea typeface="黑体" pitchFamily="49" charset="-122"/>
              </a:rPr>
              <a:t>符合支撑计划的定位及支持重点。</a:t>
            </a:r>
            <a:endParaRPr lang="en-US" altLang="zh-CN" sz="2400" b="1" dirty="0" smtClean="0">
              <a:ea typeface="黑体" pitchFamily="49" charset="-122"/>
            </a:endParaRPr>
          </a:p>
          <a:p>
            <a:pPr marL="1085850" lvl="1" indent="-342900" algn="just" eaLnBrk="1" hangingPunct="1">
              <a:buClr>
                <a:srgbClr val="FFFF00"/>
              </a:buClr>
              <a:buFont typeface="Wingdings" pitchFamily="2" charset="2"/>
              <a:buChar char="l"/>
            </a:pPr>
            <a:r>
              <a:rPr lang="zh-CN" altLang="en-US" sz="2400" b="1" dirty="0" smtClean="0">
                <a:ea typeface="黑体" pitchFamily="49" charset="-122"/>
              </a:rPr>
              <a:t>项目目标任务明确具体，技术指标可考核，三到五年能够完成，并能形成具有自主知识产权的成果或是相关技术标准。</a:t>
            </a:r>
            <a:endParaRPr lang="en-US" altLang="zh-CN" sz="2400" b="1" dirty="0">
              <a:ea typeface="黑体" pitchFamily="49" charset="-122"/>
            </a:endParaRPr>
          </a:p>
          <a:p>
            <a:pPr marL="1085850" lvl="1" indent="-342900" algn="just" eaLnBrk="1" hangingPunct="1">
              <a:buClr>
                <a:srgbClr val="FFFF00"/>
              </a:buClr>
              <a:buFont typeface="Wingdings" pitchFamily="2" charset="2"/>
              <a:buChar char="l"/>
            </a:pPr>
            <a:r>
              <a:rPr lang="zh-CN" altLang="en-US" sz="2400" b="1" dirty="0" smtClean="0">
                <a:ea typeface="黑体" pitchFamily="49" charset="-122"/>
              </a:rPr>
              <a:t>项目</a:t>
            </a:r>
            <a:r>
              <a:rPr lang="zh-CN" altLang="en-US" sz="2400" b="1" dirty="0">
                <a:ea typeface="黑体" pitchFamily="49" charset="-122"/>
              </a:rPr>
              <a:t>前期研究基础较好，组织实施机制和配套条件有保障，实施方案和经费配置合理、科学、可操作</a:t>
            </a:r>
            <a:r>
              <a:rPr lang="zh-CN" altLang="en-US" sz="2400" b="1" dirty="0" smtClean="0">
                <a:ea typeface="黑体" pitchFamily="49" charset="-122"/>
              </a:rPr>
              <a:t>。</a:t>
            </a:r>
            <a:endParaRPr lang="en-US" altLang="zh-CN" sz="2400" b="1" dirty="0">
              <a:ea typeface="黑体" pitchFamily="49" charset="-122"/>
            </a:endParaRPr>
          </a:p>
          <a:p>
            <a:pPr marL="1085850" lvl="1" indent="-342900" algn="just" eaLnBrk="1" hangingPunct="1">
              <a:buClr>
                <a:srgbClr val="FFFF00"/>
              </a:buClr>
              <a:buFont typeface="Wingdings" pitchFamily="2" charset="2"/>
              <a:buChar char="l"/>
            </a:pPr>
            <a:r>
              <a:rPr lang="zh-CN" altLang="en-US" sz="2400" b="1" dirty="0" smtClean="0">
                <a:ea typeface="黑体" pitchFamily="49" charset="-122"/>
              </a:rPr>
              <a:t>能够</a:t>
            </a:r>
            <a:r>
              <a:rPr lang="zh-CN" altLang="en-US" sz="2400" b="1" dirty="0">
                <a:ea typeface="黑体" pitchFamily="49" charset="-122"/>
              </a:rPr>
              <a:t>带动人才、基地发展，项目完成后成果能够转化</a:t>
            </a:r>
            <a:r>
              <a:rPr lang="zh-CN" altLang="en-US" sz="2400" b="1" dirty="0" smtClean="0">
                <a:ea typeface="黑体" pitchFamily="49" charset="-122"/>
              </a:rPr>
              <a:t>应用</a:t>
            </a:r>
            <a:endParaRPr lang="en-US" sz="2400" b="1" dirty="0">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pPr>
            <a:fld id="{B1E38814-2D1E-488F-8ABE-5E9792546DEF}" type="slidenum">
              <a:rPr lang="en-US" sz="1400" b="0">
                <a:solidFill>
                  <a:schemeClr val="tx1"/>
                </a:solidFill>
                <a:ea typeface="宋体" pitchFamily="2" charset="-122"/>
              </a:rPr>
              <a:pPr algn="r">
                <a:spcBef>
                  <a:spcPct val="0"/>
                </a:spcBef>
              </a:pPr>
              <a:t>57</a:t>
            </a:fld>
            <a:endParaRPr lang="en-US" sz="1400" b="0">
              <a:solidFill>
                <a:schemeClr val="tx1"/>
              </a:solidFill>
              <a:ea typeface="宋体" pitchFamily="2" charset="-122"/>
            </a:endParaRPr>
          </a:p>
        </p:txBody>
      </p:sp>
      <p:sp>
        <p:nvSpPr>
          <p:cNvPr id="29700" name="Rectangle 3"/>
          <p:cNvSpPr>
            <a:spLocks noGrp="1" noChangeArrowheads="1"/>
          </p:cNvSpPr>
          <p:nvPr>
            <p:ph type="body" idx="4294967295"/>
          </p:nvPr>
        </p:nvSpPr>
        <p:spPr>
          <a:xfrm>
            <a:off x="214282" y="2093913"/>
            <a:ext cx="8568952" cy="4764087"/>
          </a:xfrm>
        </p:spPr>
        <p:txBody>
          <a:bodyPr/>
          <a:lstStyle/>
          <a:p>
            <a:pPr marL="800100" indent="-457200" algn="just" eaLnBrk="1" hangingPunct="1">
              <a:buClr>
                <a:srgbClr val="FFFF00"/>
              </a:buClr>
            </a:pPr>
            <a:r>
              <a:rPr lang="zh-CN" altLang="en-US" sz="3200" dirty="0">
                <a:ea typeface="黑体" pitchFamily="49" charset="-122"/>
              </a:rPr>
              <a:t>对于具有明确产品导向和产业化前景的项目，企业应作为实施主体，以企业投入</a:t>
            </a:r>
            <a:r>
              <a:rPr lang="zh-CN" altLang="en-US" sz="3200" dirty="0" smtClean="0">
                <a:ea typeface="黑体" pitchFamily="49" charset="-122"/>
              </a:rPr>
              <a:t>为主；</a:t>
            </a:r>
            <a:endParaRPr lang="en-US" altLang="zh-CN" sz="3200" dirty="0" smtClean="0">
              <a:ea typeface="黑体" pitchFamily="49" charset="-122"/>
            </a:endParaRPr>
          </a:p>
          <a:p>
            <a:pPr marL="800100" indent="-457200" algn="just" eaLnBrk="1" hangingPunct="1">
              <a:buClr>
                <a:srgbClr val="FFFF00"/>
              </a:buClr>
            </a:pPr>
            <a:r>
              <a:rPr lang="zh-CN" altLang="en-US" sz="3200" dirty="0" smtClean="0">
                <a:ea typeface="黑体" pitchFamily="49" charset="-122"/>
              </a:rPr>
              <a:t>把</a:t>
            </a:r>
            <a:r>
              <a:rPr lang="zh-CN" altLang="en-US" sz="3200" dirty="0">
                <a:ea typeface="黑体" pitchFamily="49" charset="-122"/>
              </a:rPr>
              <a:t>形成技术标准作为组织实施项目（课题）的重要目标</a:t>
            </a:r>
            <a:r>
              <a:rPr lang="zh-CN" altLang="en-US" sz="3200" dirty="0" smtClean="0">
                <a:ea typeface="黑体" pitchFamily="49" charset="-122"/>
              </a:rPr>
              <a:t>之一</a:t>
            </a:r>
            <a:r>
              <a:rPr lang="zh-CN" altLang="en-US" sz="3200" dirty="0">
                <a:ea typeface="黑体" pitchFamily="49" charset="-122"/>
              </a:rPr>
              <a:t>；</a:t>
            </a:r>
            <a:endParaRPr lang="en-US" altLang="zh-CN" sz="3200" dirty="0">
              <a:ea typeface="黑体" pitchFamily="49" charset="-122"/>
            </a:endParaRPr>
          </a:p>
          <a:p>
            <a:pPr marL="800100" indent="-457200" algn="just" eaLnBrk="1" hangingPunct="1">
              <a:buClr>
                <a:srgbClr val="FFFF00"/>
              </a:buClr>
            </a:pPr>
            <a:r>
              <a:rPr lang="zh-CN" altLang="en-US" sz="3200" dirty="0" smtClean="0">
                <a:ea typeface="黑体" pitchFamily="49" charset="-122"/>
              </a:rPr>
              <a:t>建立</a:t>
            </a:r>
            <a:r>
              <a:rPr lang="zh-CN" altLang="en-US" sz="3200" dirty="0">
                <a:ea typeface="黑体" pitchFamily="49" charset="-122"/>
              </a:rPr>
              <a:t>公示</a:t>
            </a:r>
            <a:r>
              <a:rPr lang="zh-CN" altLang="en-US" sz="3200" dirty="0" smtClean="0">
                <a:ea typeface="黑体" pitchFamily="49" charset="-122"/>
              </a:rPr>
              <a:t>制度。</a:t>
            </a:r>
            <a:endParaRPr lang="en-US" altLang="zh-CN" sz="3200" dirty="0" smtClean="0">
              <a:ea typeface="黑体" pitchFamily="49" charset="-122"/>
            </a:endParaRPr>
          </a:p>
        </p:txBody>
      </p:sp>
      <p:sp>
        <p:nvSpPr>
          <p:cNvPr id="9" name="Rectangle 2"/>
          <p:cNvSpPr txBox="1">
            <a:spLocks noChangeArrowheads="1"/>
          </p:cNvSpPr>
          <p:nvPr/>
        </p:nvSpPr>
        <p:spPr bwMode="auto">
          <a:xfrm>
            <a:off x="539552" y="260648"/>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kumimoji="1" sz="4400" b="1">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charset="0"/>
                <a:ea typeface="宋体" pitchFamily="2" charset="-122"/>
              </a:defRPr>
            </a:lvl2pPr>
            <a:lvl3pPr algn="l" rtl="0" eaLnBrk="0" fontAlgn="base" hangingPunct="0">
              <a:spcBef>
                <a:spcPct val="0"/>
              </a:spcBef>
              <a:spcAft>
                <a:spcPct val="0"/>
              </a:spcAft>
              <a:defRPr kumimoji="1" sz="4400" b="1">
                <a:solidFill>
                  <a:schemeClr val="tx2"/>
                </a:solidFill>
                <a:latin typeface="Arial" charset="0"/>
                <a:ea typeface="宋体" pitchFamily="2" charset="-122"/>
              </a:defRPr>
            </a:lvl3pPr>
            <a:lvl4pPr algn="l" rtl="0" eaLnBrk="0" fontAlgn="base" hangingPunct="0">
              <a:spcBef>
                <a:spcPct val="0"/>
              </a:spcBef>
              <a:spcAft>
                <a:spcPct val="0"/>
              </a:spcAft>
              <a:defRPr kumimoji="1" sz="4400" b="1">
                <a:solidFill>
                  <a:schemeClr val="tx2"/>
                </a:solidFill>
                <a:latin typeface="Arial" charset="0"/>
                <a:ea typeface="宋体" pitchFamily="2" charset="-122"/>
              </a:defRPr>
            </a:lvl4pPr>
            <a:lvl5pPr algn="l" rtl="0" eaLnBrk="0" fontAlgn="base" hangingPunct="0">
              <a:spcBef>
                <a:spcPct val="0"/>
              </a:spcBef>
              <a:spcAft>
                <a:spcPct val="0"/>
              </a:spcAft>
              <a:defRPr kumimoji="1" sz="4400" b="1">
                <a:solidFill>
                  <a:schemeClr val="tx2"/>
                </a:solidFill>
                <a:latin typeface="Arial" charset="0"/>
                <a:ea typeface="宋体" pitchFamily="2" charset="-122"/>
              </a:defRPr>
            </a:lvl5pPr>
            <a:lvl6pPr marL="457200" algn="l" rtl="0" fontAlgn="base">
              <a:spcBef>
                <a:spcPct val="0"/>
              </a:spcBef>
              <a:spcAft>
                <a:spcPct val="0"/>
              </a:spcAft>
              <a:defRPr kumimoji="1" sz="4400" b="1">
                <a:solidFill>
                  <a:schemeClr val="tx2"/>
                </a:solidFill>
                <a:latin typeface="Arial" charset="0"/>
                <a:ea typeface="宋体" pitchFamily="2" charset="-122"/>
              </a:defRPr>
            </a:lvl6pPr>
            <a:lvl7pPr marL="914400" algn="l" rtl="0" fontAlgn="base">
              <a:spcBef>
                <a:spcPct val="0"/>
              </a:spcBef>
              <a:spcAft>
                <a:spcPct val="0"/>
              </a:spcAft>
              <a:defRPr kumimoji="1" sz="4400" b="1">
                <a:solidFill>
                  <a:schemeClr val="tx2"/>
                </a:solidFill>
                <a:latin typeface="Arial" charset="0"/>
                <a:ea typeface="宋体" pitchFamily="2" charset="-122"/>
              </a:defRPr>
            </a:lvl7pPr>
            <a:lvl8pPr marL="1371600" algn="l" rtl="0" fontAlgn="base">
              <a:spcBef>
                <a:spcPct val="0"/>
              </a:spcBef>
              <a:spcAft>
                <a:spcPct val="0"/>
              </a:spcAft>
              <a:defRPr kumimoji="1" sz="4400" b="1">
                <a:solidFill>
                  <a:schemeClr val="tx2"/>
                </a:solidFill>
                <a:latin typeface="Arial" charset="0"/>
                <a:ea typeface="宋体" pitchFamily="2" charset="-122"/>
              </a:defRPr>
            </a:lvl8pPr>
            <a:lvl9pPr marL="1828800" algn="l" rtl="0" fontAlgn="base">
              <a:spcBef>
                <a:spcPct val="0"/>
              </a:spcBef>
              <a:spcAft>
                <a:spcPct val="0"/>
              </a:spcAft>
              <a:defRPr kumimoji="1" sz="4400" b="1">
                <a:solidFill>
                  <a:schemeClr val="tx2"/>
                </a:solidFill>
                <a:latin typeface="Arial" charset="0"/>
                <a:ea typeface="宋体" pitchFamily="2" charset="-122"/>
              </a:defRPr>
            </a:lvl9pPr>
          </a:lstStyle>
          <a:p>
            <a:pPr eaLnBrk="1" hangingPunct="1"/>
            <a:r>
              <a:rPr lang="en-US" altLang="zh-CN" sz="4000" smtClean="0">
                <a:solidFill>
                  <a:srgbClr val="FFFF00"/>
                </a:solidFill>
                <a:ea typeface="黑体" pitchFamily="49" charset="-122"/>
              </a:rPr>
              <a:t/>
            </a:r>
            <a:br>
              <a:rPr lang="en-US" altLang="zh-CN" sz="4000" smtClean="0">
                <a:solidFill>
                  <a:srgbClr val="FFFF00"/>
                </a:solidFill>
                <a:ea typeface="黑体" pitchFamily="49" charset="-122"/>
              </a:rPr>
            </a:br>
            <a:r>
              <a:rPr lang="zh-CN" altLang="en-US" sz="4000" smtClean="0">
                <a:solidFill>
                  <a:srgbClr val="FFFF00"/>
                </a:solidFill>
                <a:ea typeface="黑体" pitchFamily="49" charset="-122"/>
              </a:rPr>
              <a:t>主要管理环节</a:t>
            </a:r>
            <a:r>
              <a:rPr lang="en-US" altLang="zh-CN" sz="4000" b="0" smtClean="0">
                <a:solidFill>
                  <a:srgbClr val="FFFF00"/>
                </a:solidFill>
                <a:ea typeface="黑体" pitchFamily="49" charset="-122"/>
              </a:rPr>
              <a:t>——</a:t>
            </a:r>
            <a:r>
              <a:rPr lang="zh-CN" altLang="en-US" sz="3600" smtClean="0">
                <a:solidFill>
                  <a:srgbClr val="FF0000"/>
                </a:solidFill>
                <a:ea typeface="黑体" pitchFamily="49" charset="-122"/>
              </a:rPr>
              <a:t>关于</a:t>
            </a:r>
            <a:r>
              <a:rPr lang="zh-CN" altLang="zh-CN" sz="3600" smtClean="0">
                <a:solidFill>
                  <a:srgbClr val="FF0000"/>
                </a:solidFill>
                <a:ea typeface="黑体" pitchFamily="49" charset="-122"/>
              </a:rPr>
              <a:t>立项</a:t>
            </a:r>
            <a:endParaRPr lang="zh-CN" sz="3600" dirty="0">
              <a:solidFill>
                <a:srgbClr val="FF0000"/>
              </a:solidFill>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pPr>
            <a:fld id="{D70CD7CF-CF06-41CE-AA13-8A55BFBAC87F}" type="slidenum">
              <a:rPr lang="en-US" sz="1400" b="0">
                <a:solidFill>
                  <a:schemeClr val="tx1"/>
                </a:solidFill>
                <a:ea typeface="宋体" pitchFamily="2" charset="-122"/>
              </a:rPr>
              <a:pPr algn="r">
                <a:spcBef>
                  <a:spcPct val="0"/>
                </a:spcBef>
              </a:pPr>
              <a:t>58</a:t>
            </a:fld>
            <a:endParaRPr lang="en-US" sz="1400" b="0">
              <a:solidFill>
                <a:schemeClr val="tx1"/>
              </a:solidFill>
              <a:ea typeface="宋体" pitchFamily="2" charset="-122"/>
            </a:endParaRPr>
          </a:p>
        </p:txBody>
      </p:sp>
      <p:sp>
        <p:nvSpPr>
          <p:cNvPr id="30724" name="Rectangle 3"/>
          <p:cNvSpPr>
            <a:spLocks noGrp="1" noChangeArrowheads="1"/>
          </p:cNvSpPr>
          <p:nvPr>
            <p:ph type="body" idx="4294967295"/>
          </p:nvPr>
        </p:nvSpPr>
        <p:spPr>
          <a:xfrm>
            <a:off x="395536" y="2438400"/>
            <a:ext cx="8280920" cy="4114800"/>
          </a:xfrm>
        </p:spPr>
        <p:txBody>
          <a:bodyPr/>
          <a:lstStyle/>
          <a:p>
            <a:pPr eaLnBrk="1" hangingPunct="1">
              <a:lnSpc>
                <a:spcPct val="140000"/>
              </a:lnSpc>
              <a:buFont typeface="Wingdings" pitchFamily="2" charset="2"/>
              <a:buNone/>
            </a:pPr>
            <a:r>
              <a:rPr lang="en-US" sz="3600" dirty="0">
                <a:latin typeface="黑体" pitchFamily="49" charset="-122"/>
                <a:ea typeface="黑体" pitchFamily="49" charset="-122"/>
              </a:rPr>
              <a:t>    </a:t>
            </a:r>
            <a:r>
              <a:rPr lang="zh-CN" altLang="en-US" sz="3600" dirty="0">
                <a:latin typeface="黑体" pitchFamily="49" charset="-122"/>
                <a:ea typeface="黑体" pitchFamily="49" charset="-122"/>
              </a:rPr>
              <a:t>主要包括</a:t>
            </a:r>
            <a:r>
              <a:rPr lang="zh-CN" altLang="en-US" sz="3600" dirty="0">
                <a:solidFill>
                  <a:srgbClr val="FF0000"/>
                </a:solidFill>
                <a:latin typeface="黑体" pitchFamily="49" charset="-122"/>
                <a:ea typeface="黑体" pitchFamily="49" charset="-122"/>
              </a:rPr>
              <a:t>年度报告、第三方监督评估、调整和撤消、信用管理</a:t>
            </a:r>
            <a:r>
              <a:rPr lang="zh-CN" altLang="en-US" sz="3600" dirty="0">
                <a:latin typeface="黑体" pitchFamily="49" charset="-122"/>
                <a:ea typeface="黑体" pitchFamily="49" charset="-122"/>
              </a:rPr>
              <a:t>等内容，践行项目</a:t>
            </a:r>
            <a:r>
              <a:rPr lang="zh-CN" altLang="en-US" sz="3600" dirty="0">
                <a:solidFill>
                  <a:srgbClr val="FF0000"/>
                </a:solidFill>
                <a:latin typeface="黑体" pitchFamily="49" charset="-122"/>
                <a:ea typeface="黑体" pitchFamily="49" charset="-122"/>
                <a:sym typeface="Arial" pitchFamily="34" charset="0"/>
              </a:rPr>
              <a:t>专员管理和法人负责制</a:t>
            </a:r>
            <a:r>
              <a:rPr lang="zh-CN" altLang="en-US" sz="3600" dirty="0">
                <a:solidFill>
                  <a:schemeClr val="accent1"/>
                </a:solidFill>
                <a:latin typeface="黑体" pitchFamily="49" charset="-122"/>
                <a:ea typeface="黑体" pitchFamily="49" charset="-122"/>
                <a:sym typeface="Arial" pitchFamily="34" charset="0"/>
              </a:rPr>
              <a:t>。</a:t>
            </a:r>
          </a:p>
        </p:txBody>
      </p:sp>
      <p:sp>
        <p:nvSpPr>
          <p:cNvPr id="8" name="Rectangle 2"/>
          <p:cNvSpPr txBox="1">
            <a:spLocks noChangeArrowheads="1"/>
          </p:cNvSpPr>
          <p:nvPr/>
        </p:nvSpPr>
        <p:spPr bwMode="auto">
          <a:xfrm>
            <a:off x="323528" y="260648"/>
            <a:ext cx="8424936"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kumimoji="1" sz="4400" b="1">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charset="0"/>
                <a:ea typeface="宋体" pitchFamily="2" charset="-122"/>
              </a:defRPr>
            </a:lvl2pPr>
            <a:lvl3pPr algn="l" rtl="0" eaLnBrk="0" fontAlgn="base" hangingPunct="0">
              <a:spcBef>
                <a:spcPct val="0"/>
              </a:spcBef>
              <a:spcAft>
                <a:spcPct val="0"/>
              </a:spcAft>
              <a:defRPr kumimoji="1" sz="4400" b="1">
                <a:solidFill>
                  <a:schemeClr val="tx2"/>
                </a:solidFill>
                <a:latin typeface="Arial" charset="0"/>
                <a:ea typeface="宋体" pitchFamily="2" charset="-122"/>
              </a:defRPr>
            </a:lvl3pPr>
            <a:lvl4pPr algn="l" rtl="0" eaLnBrk="0" fontAlgn="base" hangingPunct="0">
              <a:spcBef>
                <a:spcPct val="0"/>
              </a:spcBef>
              <a:spcAft>
                <a:spcPct val="0"/>
              </a:spcAft>
              <a:defRPr kumimoji="1" sz="4400" b="1">
                <a:solidFill>
                  <a:schemeClr val="tx2"/>
                </a:solidFill>
                <a:latin typeface="Arial" charset="0"/>
                <a:ea typeface="宋体" pitchFamily="2" charset="-122"/>
              </a:defRPr>
            </a:lvl4pPr>
            <a:lvl5pPr algn="l" rtl="0" eaLnBrk="0" fontAlgn="base" hangingPunct="0">
              <a:spcBef>
                <a:spcPct val="0"/>
              </a:spcBef>
              <a:spcAft>
                <a:spcPct val="0"/>
              </a:spcAft>
              <a:defRPr kumimoji="1" sz="4400" b="1">
                <a:solidFill>
                  <a:schemeClr val="tx2"/>
                </a:solidFill>
                <a:latin typeface="Arial" charset="0"/>
                <a:ea typeface="宋体" pitchFamily="2" charset="-122"/>
              </a:defRPr>
            </a:lvl5pPr>
            <a:lvl6pPr marL="457200" algn="l" rtl="0" fontAlgn="base">
              <a:spcBef>
                <a:spcPct val="0"/>
              </a:spcBef>
              <a:spcAft>
                <a:spcPct val="0"/>
              </a:spcAft>
              <a:defRPr kumimoji="1" sz="4400" b="1">
                <a:solidFill>
                  <a:schemeClr val="tx2"/>
                </a:solidFill>
                <a:latin typeface="Arial" charset="0"/>
                <a:ea typeface="宋体" pitchFamily="2" charset="-122"/>
              </a:defRPr>
            </a:lvl6pPr>
            <a:lvl7pPr marL="914400" algn="l" rtl="0" fontAlgn="base">
              <a:spcBef>
                <a:spcPct val="0"/>
              </a:spcBef>
              <a:spcAft>
                <a:spcPct val="0"/>
              </a:spcAft>
              <a:defRPr kumimoji="1" sz="4400" b="1">
                <a:solidFill>
                  <a:schemeClr val="tx2"/>
                </a:solidFill>
                <a:latin typeface="Arial" charset="0"/>
                <a:ea typeface="宋体" pitchFamily="2" charset="-122"/>
              </a:defRPr>
            </a:lvl7pPr>
            <a:lvl8pPr marL="1371600" algn="l" rtl="0" fontAlgn="base">
              <a:spcBef>
                <a:spcPct val="0"/>
              </a:spcBef>
              <a:spcAft>
                <a:spcPct val="0"/>
              </a:spcAft>
              <a:defRPr kumimoji="1" sz="4400" b="1">
                <a:solidFill>
                  <a:schemeClr val="tx2"/>
                </a:solidFill>
                <a:latin typeface="Arial" charset="0"/>
                <a:ea typeface="宋体" pitchFamily="2" charset="-122"/>
              </a:defRPr>
            </a:lvl8pPr>
            <a:lvl9pPr marL="1828800" algn="l" rtl="0" fontAlgn="base">
              <a:spcBef>
                <a:spcPct val="0"/>
              </a:spcBef>
              <a:spcAft>
                <a:spcPct val="0"/>
              </a:spcAft>
              <a:defRPr kumimoji="1" sz="4400" b="1">
                <a:solidFill>
                  <a:schemeClr val="tx2"/>
                </a:solidFill>
                <a:latin typeface="Arial" charset="0"/>
                <a:ea typeface="宋体" pitchFamily="2" charset="-122"/>
              </a:defRPr>
            </a:lvl9pPr>
          </a:lstStyle>
          <a:p>
            <a:pPr eaLnBrk="1" hangingPunct="1">
              <a:buNone/>
            </a:pPr>
            <a:r>
              <a:rPr lang="zh-CN" altLang="en-US" sz="4000" dirty="0" smtClean="0">
                <a:solidFill>
                  <a:srgbClr val="FFFF00"/>
                </a:solidFill>
                <a:ea typeface="黑体" pitchFamily="49" charset="-122"/>
              </a:rPr>
              <a:t>主要管理环节</a:t>
            </a:r>
            <a:r>
              <a:rPr lang="en-US" altLang="zh-CN" sz="4000" b="0" dirty="0" smtClean="0">
                <a:solidFill>
                  <a:srgbClr val="FFFF00"/>
                </a:solidFill>
                <a:ea typeface="黑体" pitchFamily="49" charset="-122"/>
              </a:rPr>
              <a:t>——</a:t>
            </a:r>
            <a:r>
              <a:rPr lang="zh-CN" altLang="zh-CN" sz="3600" dirty="0" smtClean="0">
                <a:solidFill>
                  <a:srgbClr val="FF0000"/>
                </a:solidFill>
                <a:ea typeface="黑体" pitchFamily="49" charset="-122"/>
              </a:rPr>
              <a:t>关于</a:t>
            </a:r>
            <a:r>
              <a:rPr lang="zh-CN" altLang="zh-CN" sz="3600" dirty="0">
                <a:solidFill>
                  <a:srgbClr val="FF0000"/>
                </a:solidFill>
                <a:ea typeface="黑体" pitchFamily="49" charset="-122"/>
              </a:rPr>
              <a:t>实施与监督检查</a:t>
            </a:r>
            <a:endParaRPr lang="zh-CN" sz="3600" dirty="0">
              <a:solidFill>
                <a:srgbClr val="FF0000"/>
              </a:solidFill>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txBox="1">
            <a:spLocks noGrp="1" noChangeArrowheads="1"/>
          </p:cNvSpPr>
          <p:nvPr/>
        </p:nvSpPr>
        <p:spPr bwMode="auto">
          <a:xfrm>
            <a:off x="7162800" y="6324600"/>
            <a:ext cx="1905000" cy="457200"/>
          </a:xfrm>
          <a:prstGeom prst="rect">
            <a:avLst/>
          </a:prstGeom>
          <a:noFill/>
          <a:ln w="9525">
            <a:noFill/>
            <a:miter lim="800000"/>
            <a:headEnd/>
            <a:tailEnd/>
          </a:ln>
        </p:spPr>
        <p:txBody>
          <a:bodyPr wrap="none" lIns="92075" tIns="46038" rIns="92075" bIns="46038" anchor="ctr"/>
          <a:lstStyle/>
          <a:p>
            <a:pPr algn="r">
              <a:spcBef>
                <a:spcPct val="0"/>
              </a:spcBef>
            </a:pPr>
            <a:fld id="{0DD9280A-8144-43CE-B007-175C6AAA7C56}" type="slidenum">
              <a:rPr lang="en-US" sz="1400" b="0">
                <a:solidFill>
                  <a:schemeClr val="tx1"/>
                </a:solidFill>
                <a:ea typeface="宋体" pitchFamily="2" charset="-122"/>
              </a:rPr>
              <a:pPr algn="r">
                <a:spcBef>
                  <a:spcPct val="0"/>
                </a:spcBef>
              </a:pPr>
              <a:t>59</a:t>
            </a:fld>
            <a:endParaRPr lang="en-US" sz="1400" b="0">
              <a:solidFill>
                <a:schemeClr val="tx1"/>
              </a:solidFill>
              <a:ea typeface="宋体" pitchFamily="2" charset="-122"/>
            </a:endParaRPr>
          </a:p>
        </p:txBody>
      </p:sp>
      <p:sp>
        <p:nvSpPr>
          <p:cNvPr id="34820" name="Rectangle 3"/>
          <p:cNvSpPr>
            <a:spLocks noGrp="1" noChangeArrowheads="1"/>
          </p:cNvSpPr>
          <p:nvPr>
            <p:ph type="body" idx="4294967295"/>
          </p:nvPr>
        </p:nvSpPr>
        <p:spPr>
          <a:xfrm>
            <a:off x="395536" y="2266528"/>
            <a:ext cx="8495407" cy="4114800"/>
          </a:xfrm>
        </p:spPr>
        <p:txBody>
          <a:bodyPr/>
          <a:lstStyle/>
          <a:p>
            <a:pPr eaLnBrk="1" hangingPunct="1">
              <a:lnSpc>
                <a:spcPct val="150000"/>
              </a:lnSpc>
              <a:buClr>
                <a:srgbClr val="FFFF00"/>
              </a:buClr>
            </a:pPr>
            <a:r>
              <a:rPr lang="zh-CN" sz="3800" dirty="0">
                <a:latin typeface="黑体" pitchFamily="49" charset="-122"/>
                <a:ea typeface="黑体" pitchFamily="49" charset="-122"/>
              </a:rPr>
              <a:t>主要包括</a:t>
            </a:r>
            <a:r>
              <a:rPr lang="zh-CN" sz="3800" dirty="0">
                <a:solidFill>
                  <a:srgbClr val="FF0000"/>
                </a:solidFill>
                <a:latin typeface="黑体" pitchFamily="49" charset="-122"/>
                <a:ea typeface="黑体" pitchFamily="49" charset="-122"/>
              </a:rPr>
              <a:t>验收与绩效考评的要求、组织、形式、结论、结果处理</a:t>
            </a:r>
            <a:r>
              <a:rPr lang="zh-CN" sz="3800" dirty="0">
                <a:latin typeface="黑体" pitchFamily="49" charset="-122"/>
                <a:ea typeface="黑体" pitchFamily="49" charset="-122"/>
              </a:rPr>
              <a:t>等</a:t>
            </a:r>
            <a:r>
              <a:rPr lang="zh-CN" sz="3800" dirty="0" smtClean="0">
                <a:latin typeface="黑体" pitchFamily="49" charset="-122"/>
                <a:ea typeface="黑体" pitchFamily="49" charset="-122"/>
              </a:rPr>
              <a:t>内容</a:t>
            </a:r>
            <a:endParaRPr lang="en-US" altLang="zh-CN" sz="3800" dirty="0" smtClean="0">
              <a:latin typeface="黑体" pitchFamily="49" charset="-122"/>
              <a:ea typeface="黑体" pitchFamily="49" charset="-122"/>
            </a:endParaRPr>
          </a:p>
          <a:p>
            <a:pPr eaLnBrk="1" hangingPunct="1">
              <a:lnSpc>
                <a:spcPct val="170000"/>
              </a:lnSpc>
              <a:buClr>
                <a:srgbClr val="FFFF00"/>
              </a:buClr>
            </a:pPr>
            <a:r>
              <a:rPr lang="zh-CN" sz="3800" dirty="0" smtClean="0">
                <a:latin typeface="黑体" pitchFamily="49" charset="-122"/>
                <a:ea typeface="黑体" pitchFamily="49" charset="-122"/>
              </a:rPr>
              <a:t>明确</a:t>
            </a:r>
            <a:r>
              <a:rPr lang="zh-CN" sz="3800" dirty="0">
                <a:latin typeface="黑体" pitchFamily="49" charset="-122"/>
                <a:ea typeface="黑体" pitchFamily="49" charset="-122"/>
              </a:rPr>
              <a:t>验收与绩效考评同步进行</a:t>
            </a:r>
          </a:p>
        </p:txBody>
      </p:sp>
      <p:sp>
        <p:nvSpPr>
          <p:cNvPr id="9" name="Rectangle 2"/>
          <p:cNvSpPr txBox="1">
            <a:spLocks noChangeArrowheads="1"/>
          </p:cNvSpPr>
          <p:nvPr/>
        </p:nvSpPr>
        <p:spPr bwMode="auto">
          <a:xfrm>
            <a:off x="539552" y="260648"/>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kumimoji="1" sz="4400" b="1">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charset="0"/>
                <a:ea typeface="宋体" pitchFamily="2" charset="-122"/>
              </a:defRPr>
            </a:lvl2pPr>
            <a:lvl3pPr algn="l" rtl="0" eaLnBrk="0" fontAlgn="base" hangingPunct="0">
              <a:spcBef>
                <a:spcPct val="0"/>
              </a:spcBef>
              <a:spcAft>
                <a:spcPct val="0"/>
              </a:spcAft>
              <a:defRPr kumimoji="1" sz="4400" b="1">
                <a:solidFill>
                  <a:schemeClr val="tx2"/>
                </a:solidFill>
                <a:latin typeface="Arial" charset="0"/>
                <a:ea typeface="宋体" pitchFamily="2" charset="-122"/>
              </a:defRPr>
            </a:lvl3pPr>
            <a:lvl4pPr algn="l" rtl="0" eaLnBrk="0" fontAlgn="base" hangingPunct="0">
              <a:spcBef>
                <a:spcPct val="0"/>
              </a:spcBef>
              <a:spcAft>
                <a:spcPct val="0"/>
              </a:spcAft>
              <a:defRPr kumimoji="1" sz="4400" b="1">
                <a:solidFill>
                  <a:schemeClr val="tx2"/>
                </a:solidFill>
                <a:latin typeface="Arial" charset="0"/>
                <a:ea typeface="宋体" pitchFamily="2" charset="-122"/>
              </a:defRPr>
            </a:lvl4pPr>
            <a:lvl5pPr algn="l" rtl="0" eaLnBrk="0" fontAlgn="base" hangingPunct="0">
              <a:spcBef>
                <a:spcPct val="0"/>
              </a:spcBef>
              <a:spcAft>
                <a:spcPct val="0"/>
              </a:spcAft>
              <a:defRPr kumimoji="1" sz="4400" b="1">
                <a:solidFill>
                  <a:schemeClr val="tx2"/>
                </a:solidFill>
                <a:latin typeface="Arial" charset="0"/>
                <a:ea typeface="宋体" pitchFamily="2" charset="-122"/>
              </a:defRPr>
            </a:lvl5pPr>
            <a:lvl6pPr marL="457200" algn="l" rtl="0" fontAlgn="base">
              <a:spcBef>
                <a:spcPct val="0"/>
              </a:spcBef>
              <a:spcAft>
                <a:spcPct val="0"/>
              </a:spcAft>
              <a:defRPr kumimoji="1" sz="4400" b="1">
                <a:solidFill>
                  <a:schemeClr val="tx2"/>
                </a:solidFill>
                <a:latin typeface="Arial" charset="0"/>
                <a:ea typeface="宋体" pitchFamily="2" charset="-122"/>
              </a:defRPr>
            </a:lvl6pPr>
            <a:lvl7pPr marL="914400" algn="l" rtl="0" fontAlgn="base">
              <a:spcBef>
                <a:spcPct val="0"/>
              </a:spcBef>
              <a:spcAft>
                <a:spcPct val="0"/>
              </a:spcAft>
              <a:defRPr kumimoji="1" sz="4400" b="1">
                <a:solidFill>
                  <a:schemeClr val="tx2"/>
                </a:solidFill>
                <a:latin typeface="Arial" charset="0"/>
                <a:ea typeface="宋体" pitchFamily="2" charset="-122"/>
              </a:defRPr>
            </a:lvl7pPr>
            <a:lvl8pPr marL="1371600" algn="l" rtl="0" fontAlgn="base">
              <a:spcBef>
                <a:spcPct val="0"/>
              </a:spcBef>
              <a:spcAft>
                <a:spcPct val="0"/>
              </a:spcAft>
              <a:defRPr kumimoji="1" sz="4400" b="1">
                <a:solidFill>
                  <a:schemeClr val="tx2"/>
                </a:solidFill>
                <a:latin typeface="Arial" charset="0"/>
                <a:ea typeface="宋体" pitchFamily="2" charset="-122"/>
              </a:defRPr>
            </a:lvl8pPr>
            <a:lvl9pPr marL="1828800" algn="l" rtl="0" fontAlgn="base">
              <a:spcBef>
                <a:spcPct val="0"/>
              </a:spcBef>
              <a:spcAft>
                <a:spcPct val="0"/>
              </a:spcAft>
              <a:defRPr kumimoji="1" sz="4400" b="1">
                <a:solidFill>
                  <a:schemeClr val="tx2"/>
                </a:solidFill>
                <a:latin typeface="Arial" charset="0"/>
                <a:ea typeface="宋体" pitchFamily="2" charset="-122"/>
              </a:defRPr>
            </a:lvl9pPr>
          </a:lstStyle>
          <a:p>
            <a:pPr eaLnBrk="1" hangingPunct="1">
              <a:buNone/>
            </a:pPr>
            <a:r>
              <a:rPr lang="zh-CN" altLang="en-US" sz="4000" dirty="0" smtClean="0">
                <a:solidFill>
                  <a:srgbClr val="FFFF00"/>
                </a:solidFill>
                <a:ea typeface="黑体" pitchFamily="49" charset="-122"/>
              </a:rPr>
              <a:t>主要管理环节</a:t>
            </a:r>
            <a:r>
              <a:rPr lang="en-US" altLang="zh-CN" sz="4000" b="0" dirty="0" smtClean="0">
                <a:solidFill>
                  <a:srgbClr val="FFFF00"/>
                </a:solidFill>
                <a:ea typeface="黑体" pitchFamily="49" charset="-122"/>
              </a:rPr>
              <a:t>——</a:t>
            </a:r>
            <a:r>
              <a:rPr lang="zh-CN" altLang="en-US" sz="3600" dirty="0" smtClean="0">
                <a:solidFill>
                  <a:srgbClr val="FF0000"/>
                </a:solidFill>
                <a:ea typeface="黑体" pitchFamily="49" charset="-122"/>
              </a:rPr>
              <a:t>关于项目验收</a:t>
            </a:r>
            <a:endParaRPr lang="zh-CN" sz="3600" dirty="0">
              <a:solidFill>
                <a:srgbClr val="FF0000"/>
              </a:solidFill>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428596" y="2132856"/>
            <a:ext cx="8351838" cy="3811587"/>
          </a:xfrm>
          <a:prstGeom prst="rect">
            <a:avLst/>
          </a:prstGeom>
          <a:noFill/>
          <a:ln w="9525">
            <a:noFill/>
            <a:miter lim="800000"/>
            <a:headEnd/>
            <a:tailEnd/>
          </a:ln>
        </p:spPr>
        <p:txBody>
          <a:bodyPr lIns="91429" tIns="45714" rIns="91429" bIns="45714">
            <a:spAutoFit/>
          </a:bodyPr>
          <a:lstStyle/>
          <a:p>
            <a:pPr algn="just">
              <a:lnSpc>
                <a:spcPts val="4000"/>
              </a:lnSpc>
              <a:spcBef>
                <a:spcPct val="30000"/>
              </a:spcBef>
              <a:buClr>
                <a:srgbClr val="FF0000"/>
              </a:buClr>
              <a:buSzPct val="100000"/>
              <a:buFont typeface="Wingdings" pitchFamily="2" charset="2"/>
              <a:buChar char="l"/>
            </a:pPr>
            <a:r>
              <a:rPr lang="zh-CN" altLang="en-US" sz="2800" dirty="0">
                <a:latin typeface="黑体" pitchFamily="2" charset="-122"/>
                <a:ea typeface="黑体" pitchFamily="2" charset="-122"/>
              </a:rPr>
              <a:t> 自主创新能力大幅提升，科技竞争力和国际影响力显著增强，重点领域核心关键技术取得重大突破，为加快经济发展方式转变提供有力支撑。</a:t>
            </a:r>
          </a:p>
          <a:p>
            <a:pPr algn="just">
              <a:lnSpc>
                <a:spcPts val="4000"/>
              </a:lnSpc>
              <a:spcBef>
                <a:spcPct val="30000"/>
              </a:spcBef>
              <a:buClr>
                <a:srgbClr val="FF0000"/>
              </a:buClr>
              <a:buSzPct val="100000"/>
              <a:buFont typeface="Wingdings" pitchFamily="2" charset="2"/>
              <a:buChar char="l"/>
            </a:pPr>
            <a:r>
              <a:rPr lang="zh-CN" altLang="en-US" sz="2800" dirty="0">
                <a:latin typeface="黑体" pitchFamily="2" charset="-122"/>
                <a:ea typeface="黑体" pitchFamily="2" charset="-122"/>
              </a:rPr>
              <a:t> 基本建成功能明确、结构合理、良性互动、运行高效的国家创新体系，国家综合创新能力世界排名由目前第</a:t>
            </a:r>
            <a:r>
              <a:rPr lang="en-US" altLang="zh-CN" sz="2800" dirty="0">
                <a:latin typeface="黑体" pitchFamily="2" charset="-122"/>
                <a:ea typeface="黑体" pitchFamily="2" charset="-122"/>
              </a:rPr>
              <a:t>20</a:t>
            </a:r>
            <a:r>
              <a:rPr lang="zh-CN" altLang="en-US" sz="2800" dirty="0">
                <a:latin typeface="黑体" pitchFamily="2" charset="-122"/>
                <a:ea typeface="黑体" pitchFamily="2" charset="-122"/>
              </a:rPr>
              <a:t>位上升至</a:t>
            </a:r>
            <a:r>
              <a:rPr lang="zh-CN" altLang="en-US" sz="2800" dirty="0">
                <a:solidFill>
                  <a:srgbClr val="FF0000"/>
                </a:solidFill>
                <a:latin typeface="黑体" pitchFamily="2" charset="-122"/>
                <a:ea typeface="黑体" pitchFamily="2" charset="-122"/>
              </a:rPr>
              <a:t>前</a:t>
            </a:r>
            <a:r>
              <a:rPr lang="en-US" altLang="zh-CN" sz="2800" dirty="0">
                <a:solidFill>
                  <a:srgbClr val="FF0000"/>
                </a:solidFill>
                <a:latin typeface="黑体" pitchFamily="2" charset="-122"/>
                <a:ea typeface="黑体" pitchFamily="2" charset="-122"/>
              </a:rPr>
              <a:t>18</a:t>
            </a:r>
            <a:r>
              <a:rPr lang="zh-CN" altLang="en-US" sz="2800" dirty="0">
                <a:solidFill>
                  <a:srgbClr val="FF0000"/>
                </a:solidFill>
                <a:latin typeface="黑体" pitchFamily="2" charset="-122"/>
                <a:ea typeface="黑体" pitchFamily="2" charset="-122"/>
              </a:rPr>
              <a:t>位</a:t>
            </a:r>
            <a:r>
              <a:rPr lang="zh-CN" altLang="en-US" sz="2800" dirty="0">
                <a:latin typeface="黑体" pitchFamily="2" charset="-122"/>
                <a:ea typeface="黑体" pitchFamily="2" charset="-122"/>
              </a:rPr>
              <a:t>，科技进步贡献率力争达到</a:t>
            </a:r>
            <a:r>
              <a:rPr lang="en-US" altLang="zh-CN" sz="2800" dirty="0">
                <a:solidFill>
                  <a:srgbClr val="FF0000"/>
                </a:solidFill>
                <a:latin typeface="黑体" pitchFamily="2" charset="-122"/>
                <a:ea typeface="黑体" pitchFamily="2" charset="-122"/>
              </a:rPr>
              <a:t>55%</a:t>
            </a:r>
            <a:r>
              <a:rPr lang="zh-CN" altLang="en-US" sz="2800" dirty="0">
                <a:latin typeface="黑体" pitchFamily="2" charset="-122"/>
                <a:ea typeface="黑体" pitchFamily="2" charset="-122"/>
              </a:rPr>
              <a:t>，创新型国家建设取得实质性进展</a:t>
            </a:r>
            <a:r>
              <a:rPr lang="zh-CN" altLang="en-US" sz="2800" dirty="0"/>
              <a:t>。 </a:t>
            </a:r>
            <a:r>
              <a:rPr lang="zh-CN" altLang="en-US" sz="3600" dirty="0"/>
              <a:t>  </a:t>
            </a:r>
            <a:endParaRPr lang="zh-CN" altLang="en-US" dirty="0"/>
          </a:p>
        </p:txBody>
      </p:sp>
      <p:sp>
        <p:nvSpPr>
          <p:cNvPr id="38915" name="Text Box 4"/>
          <p:cNvSpPr txBox="1">
            <a:spLocks noChangeArrowheads="1"/>
          </p:cNvSpPr>
          <p:nvPr/>
        </p:nvSpPr>
        <p:spPr bwMode="auto">
          <a:xfrm>
            <a:off x="323528" y="476672"/>
            <a:ext cx="6262688" cy="431800"/>
          </a:xfrm>
          <a:prstGeom prst="rect">
            <a:avLst/>
          </a:prstGeom>
          <a:noFill/>
          <a:ln w="9525">
            <a:noFill/>
            <a:miter lim="800000"/>
            <a:headEnd/>
            <a:tailEnd/>
          </a:ln>
        </p:spPr>
        <p:txBody>
          <a:bodyPr lIns="98734" tIns="49367" rIns="98734" bIns="49367" anchor="ctr"/>
          <a:lstStyle/>
          <a:p>
            <a:pPr defTabSz="977900">
              <a:buSzPct val="100000"/>
              <a:buNone/>
            </a:pPr>
            <a:r>
              <a:rPr lang="zh-CN" altLang="en-US" sz="3600" b="1" dirty="0">
                <a:solidFill>
                  <a:srgbClr val="FF0000"/>
                </a:solidFill>
                <a:latin typeface="黑体" pitchFamily="2" charset="-122"/>
                <a:ea typeface="黑体" pitchFamily="2" charset="-122"/>
              </a:rPr>
              <a:t>“十二五”科技发展总体目标</a:t>
            </a:r>
          </a:p>
        </p:txBody>
      </p:sp>
      <p:pic>
        <p:nvPicPr>
          <p:cNvPr id="38916" name="Picture 7"/>
          <p:cNvPicPr>
            <a:picLocks noChangeAspect="1" noChangeArrowheads="1"/>
          </p:cNvPicPr>
          <p:nvPr/>
        </p:nvPicPr>
        <p:blipFill>
          <a:blip r:embed="rId3"/>
          <a:srcRect/>
          <a:stretch>
            <a:fillRect/>
          </a:stretch>
        </p:blipFill>
        <p:spPr bwMode="auto">
          <a:xfrm flipV="1">
            <a:off x="0" y="1196975"/>
            <a:ext cx="9139238" cy="142875"/>
          </a:xfrm>
          <a:prstGeom prst="rect">
            <a:avLst/>
          </a:prstGeom>
          <a:noFill/>
          <a:ln w="9525">
            <a:noFill/>
            <a:miter lim="800000"/>
            <a:headEnd/>
            <a:tailEnd/>
          </a:ln>
        </p:spPr>
      </p:pic>
      <p:sp>
        <p:nvSpPr>
          <p:cNvPr id="5" name="Rectangle 5"/>
          <p:cNvSpPr>
            <a:spLocks noGrp="1" noChangeArrowheads="1"/>
          </p:cNvSpPr>
          <p:nvPr>
            <p:ph type="sldNum" sz="quarter" idx="12"/>
          </p:nvPr>
        </p:nvSpPr>
        <p:spPr>
          <a:xfrm>
            <a:off x="7092280" y="6381328"/>
            <a:ext cx="1905000" cy="457200"/>
          </a:xfrm>
          <a:noFill/>
        </p:spPr>
        <p:txBody>
          <a:bodyPr/>
          <a:lstStyle/>
          <a:p>
            <a:fld id="{BA17171E-A3BC-4BA5-B5A4-2661DC6AB76F}" type="slidenum">
              <a:rPr lang="en-US" altLang="zh-CN" sz="2400" smtClean="0">
                <a:latin typeface="黑体" pitchFamily="49" charset="-122"/>
                <a:ea typeface="黑体" pitchFamily="49" charset="-122"/>
              </a:rPr>
              <a:pPr/>
              <a:t>6</a:t>
            </a:fld>
            <a:endParaRPr lang="en-US" altLang="zh-CN" sz="2400" dirty="0" smtClean="0">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12"/>
          </p:nvPr>
        </p:nvSpPr>
        <p:spPr>
          <a:xfrm>
            <a:off x="7162800" y="6329363"/>
            <a:ext cx="1905000" cy="457200"/>
          </a:xfrm>
          <a:noFill/>
        </p:spPr>
        <p:txBody>
          <a:bodyPr/>
          <a:lstStyle/>
          <a:p>
            <a:fld id="{4029259D-F32F-47DE-9E83-2BF98CFE594A}" type="slidenum">
              <a:rPr lang="en-US" altLang="zh-CN" smtClean="0"/>
              <a:pPr/>
              <a:t>60</a:t>
            </a:fld>
            <a:endParaRPr lang="en-US" altLang="zh-CN" smtClean="0"/>
          </a:p>
        </p:txBody>
      </p:sp>
      <p:sp>
        <p:nvSpPr>
          <p:cNvPr id="9219" name="标题 1"/>
          <p:cNvSpPr>
            <a:spLocks/>
          </p:cNvSpPr>
          <p:nvPr/>
        </p:nvSpPr>
        <p:spPr bwMode="auto">
          <a:xfrm>
            <a:off x="357158" y="642918"/>
            <a:ext cx="8607425" cy="561975"/>
          </a:xfrm>
          <a:prstGeom prst="roundRect">
            <a:avLst>
              <a:gd name="adj" fmla="val 21667"/>
            </a:avLst>
          </a:prstGeom>
          <a:noFill/>
          <a:ln w="9525">
            <a:noFill/>
            <a:round/>
            <a:headEnd/>
            <a:tailEnd/>
          </a:ln>
        </p:spPr>
        <p:txBody>
          <a:bodyPr anchor="ctr"/>
          <a:lstStyle/>
          <a:p>
            <a:pPr indent="457200" algn="ctr">
              <a:spcBef>
                <a:spcPts val="1200"/>
              </a:spcBef>
            </a:pPr>
            <a:endParaRPr lang="en-US" altLang="zh-CN" sz="2400">
              <a:latin typeface="黑体" pitchFamily="49" charset="-122"/>
              <a:ea typeface="黑体" pitchFamily="49" charset="-122"/>
            </a:endParaRPr>
          </a:p>
        </p:txBody>
      </p:sp>
      <p:sp>
        <p:nvSpPr>
          <p:cNvPr id="9221" name="TextBox 1"/>
          <p:cNvSpPr txBox="1">
            <a:spLocks noChangeArrowheads="1"/>
          </p:cNvSpPr>
          <p:nvPr/>
        </p:nvSpPr>
        <p:spPr bwMode="auto">
          <a:xfrm>
            <a:off x="598663" y="2852936"/>
            <a:ext cx="8188179" cy="3247043"/>
          </a:xfrm>
          <a:prstGeom prst="rect">
            <a:avLst/>
          </a:prstGeom>
          <a:noFill/>
          <a:ln w="9525">
            <a:noFill/>
            <a:miter lim="800000"/>
            <a:headEnd/>
            <a:tailEnd/>
          </a:ln>
        </p:spPr>
        <p:txBody>
          <a:bodyPr wrap="square">
            <a:spAutoFit/>
          </a:bodyPr>
          <a:lstStyle/>
          <a:p>
            <a:pPr marL="142875">
              <a:lnSpc>
                <a:spcPts val="3700"/>
              </a:lnSpc>
              <a:spcBef>
                <a:spcPts val="1200"/>
              </a:spcBef>
              <a:buClr>
                <a:srgbClr val="C00000"/>
              </a:buClr>
              <a:buNone/>
            </a:pP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积极关注指南发布要求，是争取立项</a:t>
            </a:r>
            <a:r>
              <a:rPr lang="zh-CN" altLang="en-US" sz="3200" dirty="0" smtClean="0">
                <a:latin typeface="黑体" pitchFamily="49" charset="-122"/>
                <a:ea typeface="黑体" pitchFamily="49" charset="-122"/>
              </a:rPr>
              <a:t>之先决</a:t>
            </a:r>
            <a:endParaRPr lang="en-US" altLang="zh-CN" sz="3200" dirty="0" smtClean="0">
              <a:solidFill>
                <a:schemeClr val="tx2"/>
              </a:solidFill>
              <a:latin typeface="黑体" pitchFamily="49" charset="-122"/>
              <a:ea typeface="黑体" pitchFamily="49" charset="-122"/>
            </a:endParaRPr>
          </a:p>
          <a:p>
            <a:pPr marL="142875">
              <a:lnSpc>
                <a:spcPts val="3700"/>
              </a:lnSpc>
              <a:spcBef>
                <a:spcPts val="1200"/>
              </a:spcBef>
              <a:buClr>
                <a:srgbClr val="C00000"/>
              </a:buClr>
              <a:buNone/>
            </a:pP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准确理解和把握科技计划定位，是争取立项之关键</a:t>
            </a:r>
            <a:endParaRPr lang="en-US" altLang="zh-CN" sz="3200" dirty="0">
              <a:solidFill>
                <a:schemeClr val="tx2"/>
              </a:solidFill>
              <a:latin typeface="黑体" pitchFamily="49" charset="-122"/>
              <a:ea typeface="黑体" pitchFamily="49" charset="-122"/>
            </a:endParaRPr>
          </a:p>
          <a:p>
            <a:pPr marL="142875">
              <a:lnSpc>
                <a:spcPts val="3700"/>
              </a:lnSpc>
              <a:spcBef>
                <a:spcPts val="1200"/>
              </a:spcBef>
              <a:buClr>
                <a:srgbClr val="C00000"/>
              </a:buClr>
              <a:buNone/>
            </a:pP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加强组织管理，为科研提供和创造条件，是项目（课题）成功之保障</a:t>
            </a:r>
            <a:endParaRPr lang="en-US" altLang="zh-CN" sz="3200" dirty="0">
              <a:solidFill>
                <a:schemeClr val="tx2"/>
              </a:solidFill>
              <a:latin typeface="黑体" pitchFamily="49" charset="-122"/>
              <a:ea typeface="黑体" pitchFamily="49" charset="-122"/>
            </a:endParaRPr>
          </a:p>
        </p:txBody>
      </p:sp>
      <p:sp>
        <p:nvSpPr>
          <p:cNvPr id="9222" name="TextBox 1"/>
          <p:cNvSpPr txBox="1">
            <a:spLocks noChangeArrowheads="1"/>
          </p:cNvSpPr>
          <p:nvPr/>
        </p:nvSpPr>
        <p:spPr bwMode="auto">
          <a:xfrm>
            <a:off x="107504" y="1916832"/>
            <a:ext cx="7215238" cy="646331"/>
          </a:xfrm>
          <a:prstGeom prst="rect">
            <a:avLst/>
          </a:prstGeom>
          <a:noFill/>
          <a:ln w="9525">
            <a:noFill/>
            <a:miter lim="800000"/>
            <a:headEnd/>
            <a:tailEnd/>
          </a:ln>
        </p:spPr>
        <p:txBody>
          <a:bodyPr wrap="square">
            <a:spAutoFit/>
          </a:bodyPr>
          <a:lstStyle/>
          <a:p>
            <a:pPr indent="457200">
              <a:spcBef>
                <a:spcPts val="1200"/>
              </a:spcBef>
              <a:buNone/>
            </a:pPr>
            <a:r>
              <a:rPr lang="zh-CN" altLang="en-US" sz="3600" dirty="0" smtClean="0">
                <a:solidFill>
                  <a:srgbClr val="FF0000"/>
                </a:solidFill>
                <a:latin typeface="黑体" pitchFamily="49" charset="-122"/>
                <a:ea typeface="黑体" pitchFamily="49" charset="-122"/>
              </a:rPr>
              <a:t>准确把握好几个问题</a:t>
            </a:r>
            <a:endParaRPr lang="zh-CN" altLang="zh-CN" sz="3600" dirty="0">
              <a:solidFill>
                <a:srgbClr val="FF0000"/>
              </a:solidFill>
              <a:latin typeface="黑体" pitchFamily="49" charset="-122"/>
              <a:ea typeface="黑体" pitchFamily="49" charset="-122"/>
            </a:endParaRPr>
          </a:p>
        </p:txBody>
      </p:sp>
      <p:sp>
        <p:nvSpPr>
          <p:cNvPr id="7" name="矩形 6"/>
          <p:cNvSpPr/>
          <p:nvPr/>
        </p:nvSpPr>
        <p:spPr bwMode="auto">
          <a:xfrm>
            <a:off x="571472" y="571480"/>
            <a:ext cx="7929618" cy="785818"/>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1" lang="zh-CN" altLang="en-US" sz="2800" b="1" i="0" u="none" strike="noStrike" cap="none" normalizeH="0" baseline="0" smtClean="0">
              <a:ln>
                <a:noFill/>
              </a:ln>
              <a:solidFill>
                <a:schemeClr val="tx1"/>
              </a:solidFill>
              <a:effectLst/>
              <a:latin typeface="Arial" charset="0"/>
              <a:ea typeface="宋体" pitchFamily="2" charset="-122"/>
            </a:endParaRPr>
          </a:p>
        </p:txBody>
      </p:sp>
      <p:sp>
        <p:nvSpPr>
          <p:cNvPr id="8" name="矩形 7"/>
          <p:cNvSpPr/>
          <p:nvPr/>
        </p:nvSpPr>
        <p:spPr bwMode="auto">
          <a:xfrm>
            <a:off x="0" y="285728"/>
            <a:ext cx="8786842" cy="92869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1" lang="zh-CN" altLang="en-US" sz="2800" b="1" i="0" u="none" strike="noStrike" cap="none" normalizeH="0" baseline="0" smtClean="0">
              <a:ln>
                <a:noFill/>
              </a:ln>
              <a:solidFill>
                <a:schemeClr val="tx1"/>
              </a:solidFill>
              <a:effectLst/>
              <a:latin typeface="Arial" charset="0"/>
              <a:ea typeface="宋体" pitchFamily="2" charset="-122"/>
            </a:endParaRPr>
          </a:p>
        </p:txBody>
      </p:sp>
      <p:sp>
        <p:nvSpPr>
          <p:cNvPr id="9" name="标题 1"/>
          <p:cNvSpPr>
            <a:spLocks/>
          </p:cNvSpPr>
          <p:nvPr/>
        </p:nvSpPr>
        <p:spPr bwMode="auto">
          <a:xfrm>
            <a:off x="573087" y="764704"/>
            <a:ext cx="8607425" cy="561975"/>
          </a:xfrm>
          <a:prstGeom prst="roundRect">
            <a:avLst>
              <a:gd name="adj" fmla="val 21667"/>
            </a:avLst>
          </a:prstGeom>
          <a:noFill/>
          <a:ln w="9525">
            <a:noFill/>
            <a:round/>
            <a:headEnd/>
            <a:tailEnd/>
          </a:ln>
        </p:spPr>
        <p:txBody>
          <a:bodyPr anchor="ctr"/>
          <a:lstStyle/>
          <a:p>
            <a:pPr>
              <a:buNone/>
              <a:defRPr/>
            </a:pPr>
            <a:r>
              <a:rPr lang="zh-CN" altLang="en-US" sz="4000" dirty="0" smtClean="0">
                <a:solidFill>
                  <a:srgbClr val="FFFF00"/>
                </a:solidFill>
                <a:latin typeface="黑体" pitchFamily="2" charset="-122"/>
                <a:ea typeface="黑体" pitchFamily="2" charset="-122"/>
                <a:cs typeface="+mj-cs"/>
              </a:rPr>
              <a:t>科研管理人员</a:t>
            </a:r>
            <a:endParaRPr lang="zh-CN" altLang="zh-CN" sz="4000" dirty="0">
              <a:solidFill>
                <a:srgbClr val="FFFF00"/>
              </a:solidFill>
              <a:latin typeface="黑体" pitchFamily="2" charset="-122"/>
              <a:ea typeface="黑体" pitchFamily="2" charset="-122"/>
              <a:cs typeface="+mj-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12"/>
          </p:nvPr>
        </p:nvSpPr>
        <p:spPr>
          <a:xfrm>
            <a:off x="7162800" y="6329363"/>
            <a:ext cx="1905000" cy="457200"/>
          </a:xfrm>
          <a:noFill/>
        </p:spPr>
        <p:txBody>
          <a:bodyPr/>
          <a:lstStyle/>
          <a:p>
            <a:fld id="{4029259D-F32F-47DE-9E83-2BF98CFE594A}" type="slidenum">
              <a:rPr lang="en-US" altLang="zh-CN" smtClean="0"/>
              <a:pPr/>
              <a:t>61</a:t>
            </a:fld>
            <a:endParaRPr lang="en-US" altLang="zh-CN" smtClean="0"/>
          </a:p>
        </p:txBody>
      </p:sp>
      <p:sp>
        <p:nvSpPr>
          <p:cNvPr id="9219" name="标题 1"/>
          <p:cNvSpPr>
            <a:spLocks/>
          </p:cNvSpPr>
          <p:nvPr/>
        </p:nvSpPr>
        <p:spPr bwMode="auto">
          <a:xfrm>
            <a:off x="357158" y="642918"/>
            <a:ext cx="8607425" cy="561975"/>
          </a:xfrm>
          <a:prstGeom prst="roundRect">
            <a:avLst>
              <a:gd name="adj" fmla="val 21667"/>
            </a:avLst>
          </a:prstGeom>
          <a:noFill/>
          <a:ln w="9525">
            <a:noFill/>
            <a:round/>
            <a:headEnd/>
            <a:tailEnd/>
          </a:ln>
        </p:spPr>
        <p:txBody>
          <a:bodyPr anchor="ctr"/>
          <a:lstStyle/>
          <a:p>
            <a:pPr indent="457200" algn="ctr">
              <a:spcBef>
                <a:spcPts val="1200"/>
              </a:spcBef>
            </a:pPr>
            <a:endParaRPr lang="en-US" altLang="zh-CN" sz="2400">
              <a:latin typeface="黑体" pitchFamily="49" charset="-122"/>
              <a:ea typeface="黑体" pitchFamily="49" charset="-122"/>
            </a:endParaRPr>
          </a:p>
        </p:txBody>
      </p:sp>
      <p:sp>
        <p:nvSpPr>
          <p:cNvPr id="9221" name="TextBox 1"/>
          <p:cNvSpPr txBox="1">
            <a:spLocks noChangeArrowheads="1"/>
          </p:cNvSpPr>
          <p:nvPr/>
        </p:nvSpPr>
        <p:spPr bwMode="auto">
          <a:xfrm>
            <a:off x="539551" y="2924944"/>
            <a:ext cx="8425031" cy="2451953"/>
          </a:xfrm>
          <a:prstGeom prst="rect">
            <a:avLst/>
          </a:prstGeom>
          <a:noFill/>
          <a:ln w="9525">
            <a:noFill/>
            <a:miter lim="800000"/>
            <a:headEnd/>
            <a:tailEnd/>
          </a:ln>
        </p:spPr>
        <p:txBody>
          <a:bodyPr wrap="square">
            <a:spAutoFit/>
          </a:bodyPr>
          <a:lstStyle>
            <a:defPPr>
              <a:defRPr lang="zh-CN"/>
            </a:defPPr>
            <a:lvl1pPr marL="142875">
              <a:lnSpc>
                <a:spcPts val="3700"/>
              </a:lnSpc>
              <a:spcBef>
                <a:spcPts val="1200"/>
              </a:spcBef>
              <a:buClr>
                <a:srgbClr val="C00000"/>
              </a:buClr>
              <a:buNone/>
              <a:defRPr>
                <a:latin typeface="黑体" pitchFamily="49" charset="-122"/>
                <a:ea typeface="黑体" pitchFamily="49" charset="-122"/>
              </a:defRPr>
            </a:lvl1pPr>
          </a:lstStyle>
          <a:p>
            <a:pPr>
              <a:lnSpc>
                <a:spcPts val="4000"/>
              </a:lnSpc>
            </a:pPr>
            <a:r>
              <a:rPr lang="en-US" altLang="zh-CN" sz="3200" dirty="0"/>
              <a:t>——</a:t>
            </a:r>
            <a:r>
              <a:rPr lang="zh-CN" altLang="en-US" sz="3200" dirty="0"/>
              <a:t>严格执行计划管理要求，高质量完成研究任务</a:t>
            </a:r>
            <a:endParaRPr lang="en-US" altLang="zh-CN" sz="3200" dirty="0"/>
          </a:p>
          <a:p>
            <a:pPr>
              <a:lnSpc>
                <a:spcPts val="4000"/>
              </a:lnSpc>
            </a:pPr>
            <a:r>
              <a:rPr lang="en-US" altLang="zh-CN" sz="3200" dirty="0" smtClean="0"/>
              <a:t>——</a:t>
            </a:r>
            <a:r>
              <a:rPr lang="zh-CN" altLang="en-US" sz="3200" dirty="0" smtClean="0"/>
              <a:t>善于调动和发挥各方面积极性</a:t>
            </a:r>
            <a:endParaRPr lang="en-US" altLang="zh-CN" sz="3200" dirty="0"/>
          </a:p>
          <a:p>
            <a:pPr>
              <a:lnSpc>
                <a:spcPts val="4000"/>
              </a:lnSpc>
            </a:pPr>
            <a:r>
              <a:rPr lang="en-US" altLang="zh-CN" sz="3200" dirty="0" smtClean="0"/>
              <a:t>——</a:t>
            </a:r>
            <a:r>
              <a:rPr lang="zh-CN" altLang="en-US" sz="3200" dirty="0" smtClean="0"/>
              <a:t>注重加强</a:t>
            </a:r>
            <a:r>
              <a:rPr lang="zh-CN" altLang="en-US" sz="3200" dirty="0" smtClean="0"/>
              <a:t>创新以及成果应用</a:t>
            </a:r>
            <a:endParaRPr lang="en-US" altLang="zh-CN" sz="3200" dirty="0"/>
          </a:p>
        </p:txBody>
      </p:sp>
      <p:sp>
        <p:nvSpPr>
          <p:cNvPr id="9222" name="TextBox 1"/>
          <p:cNvSpPr txBox="1">
            <a:spLocks noChangeArrowheads="1"/>
          </p:cNvSpPr>
          <p:nvPr/>
        </p:nvSpPr>
        <p:spPr bwMode="auto">
          <a:xfrm>
            <a:off x="179512" y="1988840"/>
            <a:ext cx="7215238" cy="646331"/>
          </a:xfrm>
          <a:prstGeom prst="rect">
            <a:avLst/>
          </a:prstGeom>
          <a:noFill/>
          <a:ln w="9525">
            <a:noFill/>
            <a:miter lim="800000"/>
            <a:headEnd/>
            <a:tailEnd/>
          </a:ln>
        </p:spPr>
        <p:txBody>
          <a:bodyPr wrap="square">
            <a:spAutoFit/>
          </a:bodyPr>
          <a:lstStyle/>
          <a:p>
            <a:pPr indent="457200">
              <a:spcBef>
                <a:spcPts val="1200"/>
              </a:spcBef>
              <a:buNone/>
            </a:pPr>
            <a:r>
              <a:rPr lang="zh-CN" altLang="en-US" sz="3600" dirty="0" smtClean="0">
                <a:solidFill>
                  <a:srgbClr val="FF0000"/>
                </a:solidFill>
                <a:latin typeface="黑体" pitchFamily="49" charset="-122"/>
                <a:ea typeface="黑体" pitchFamily="49" charset="-122"/>
              </a:rPr>
              <a:t>努力做好几个方面工作</a:t>
            </a:r>
            <a:endParaRPr lang="zh-CN" altLang="zh-CN" sz="3600" dirty="0">
              <a:solidFill>
                <a:srgbClr val="FF0000"/>
              </a:solidFill>
              <a:latin typeface="黑体" pitchFamily="49" charset="-122"/>
              <a:ea typeface="黑体" pitchFamily="49" charset="-122"/>
            </a:endParaRPr>
          </a:p>
        </p:txBody>
      </p:sp>
      <p:sp>
        <p:nvSpPr>
          <p:cNvPr id="7" name="矩形 6"/>
          <p:cNvSpPr/>
          <p:nvPr/>
        </p:nvSpPr>
        <p:spPr bwMode="auto">
          <a:xfrm>
            <a:off x="571472" y="571480"/>
            <a:ext cx="7929618" cy="785818"/>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1" lang="zh-CN" altLang="en-US" sz="2800" b="1" i="0" u="none" strike="noStrike" cap="none" normalizeH="0" baseline="0" smtClean="0">
              <a:ln>
                <a:noFill/>
              </a:ln>
              <a:solidFill>
                <a:schemeClr val="tx1"/>
              </a:solidFill>
              <a:effectLst/>
              <a:latin typeface="Arial" charset="0"/>
              <a:ea typeface="宋体" pitchFamily="2" charset="-122"/>
            </a:endParaRPr>
          </a:p>
        </p:txBody>
      </p:sp>
      <p:sp>
        <p:nvSpPr>
          <p:cNvPr id="8" name="矩形 7"/>
          <p:cNvSpPr/>
          <p:nvPr/>
        </p:nvSpPr>
        <p:spPr bwMode="auto">
          <a:xfrm>
            <a:off x="0" y="285728"/>
            <a:ext cx="8786842" cy="92869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1" lang="zh-CN" altLang="en-US" sz="2800" b="1" i="0" u="none" strike="noStrike" cap="none" normalizeH="0" baseline="0" smtClean="0">
              <a:ln>
                <a:noFill/>
              </a:ln>
              <a:solidFill>
                <a:schemeClr val="tx1"/>
              </a:solidFill>
              <a:effectLst/>
              <a:latin typeface="Arial" charset="0"/>
              <a:ea typeface="宋体" pitchFamily="2" charset="-122"/>
            </a:endParaRPr>
          </a:p>
        </p:txBody>
      </p:sp>
      <p:sp>
        <p:nvSpPr>
          <p:cNvPr id="9" name="标题 1"/>
          <p:cNvSpPr>
            <a:spLocks/>
          </p:cNvSpPr>
          <p:nvPr/>
        </p:nvSpPr>
        <p:spPr bwMode="auto">
          <a:xfrm>
            <a:off x="645095" y="836712"/>
            <a:ext cx="8607425" cy="561975"/>
          </a:xfrm>
          <a:prstGeom prst="roundRect">
            <a:avLst>
              <a:gd name="adj" fmla="val 21667"/>
            </a:avLst>
          </a:prstGeom>
          <a:noFill/>
          <a:ln w="9525">
            <a:noFill/>
            <a:round/>
            <a:headEnd/>
            <a:tailEnd/>
          </a:ln>
        </p:spPr>
        <p:txBody>
          <a:bodyPr anchor="ctr"/>
          <a:lstStyle/>
          <a:p>
            <a:pPr>
              <a:buNone/>
            </a:pPr>
            <a:r>
              <a:rPr lang="zh-CN" altLang="en-US" sz="4000" dirty="0">
                <a:solidFill>
                  <a:srgbClr val="FFFF00"/>
                </a:solidFill>
                <a:latin typeface="黑体" pitchFamily="2" charset="-122"/>
                <a:ea typeface="黑体" pitchFamily="2" charset="-122"/>
                <a:cs typeface="+mj-cs"/>
              </a:rPr>
              <a:t>课题负责人</a:t>
            </a:r>
            <a:endParaRPr lang="zh-CN" altLang="zh-CN" sz="4000" dirty="0">
              <a:solidFill>
                <a:srgbClr val="FFFF00"/>
              </a:solidFill>
              <a:latin typeface="黑体" pitchFamily="2" charset="-122"/>
              <a:ea typeface="黑体" pitchFamily="2" charset="-122"/>
              <a:cs typeface="+mj-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FF00"/>
                </a:solidFill>
                <a:latin typeface="黑体" pitchFamily="2" charset="-122"/>
                <a:ea typeface="黑体" pitchFamily="2" charset="-122"/>
              </a:rPr>
              <a:t>建议：</a:t>
            </a:r>
            <a:endParaRPr lang="zh-CN" altLang="en-US" dirty="0">
              <a:solidFill>
                <a:srgbClr val="FFFF00"/>
              </a:solidFill>
              <a:latin typeface="黑体" pitchFamily="2" charset="-122"/>
              <a:ea typeface="黑体" pitchFamily="2" charset="-122"/>
            </a:endParaRPr>
          </a:p>
        </p:txBody>
      </p:sp>
      <p:sp>
        <p:nvSpPr>
          <p:cNvPr id="3" name="内容占位符 2"/>
          <p:cNvSpPr>
            <a:spLocks noGrp="1"/>
          </p:cNvSpPr>
          <p:nvPr>
            <p:ph idx="1"/>
          </p:nvPr>
        </p:nvSpPr>
        <p:spPr>
          <a:xfrm>
            <a:off x="360040" y="2338536"/>
            <a:ext cx="8676456" cy="4114800"/>
          </a:xfrm>
        </p:spPr>
        <p:txBody>
          <a:bodyPr/>
          <a:lstStyle/>
          <a:p>
            <a:pPr>
              <a:lnSpc>
                <a:spcPts val="4500"/>
              </a:lnSpc>
              <a:buClr>
                <a:srgbClr val="FF0000"/>
              </a:buClr>
            </a:pPr>
            <a:r>
              <a:rPr lang="en-US" altLang="zh-CN" sz="3200" dirty="0" smtClean="0">
                <a:latin typeface="黑体" pitchFamily="2" charset="-122"/>
                <a:ea typeface="黑体" pitchFamily="2" charset="-122"/>
              </a:rPr>
              <a:t> </a:t>
            </a:r>
            <a:r>
              <a:rPr lang="zh-CN" altLang="en-US" sz="3200" dirty="0" smtClean="0">
                <a:latin typeface="黑体" pitchFamily="2" charset="-122"/>
                <a:ea typeface="黑体" pitchFamily="2" charset="-122"/>
              </a:rPr>
              <a:t>承担国家任务，树立责任感、使命感</a:t>
            </a:r>
            <a:endParaRPr lang="en-US" altLang="zh-CN" sz="3200" dirty="0" smtClean="0">
              <a:latin typeface="黑体" pitchFamily="2" charset="-122"/>
              <a:ea typeface="黑体" pitchFamily="2" charset="-122"/>
            </a:endParaRPr>
          </a:p>
          <a:p>
            <a:pPr>
              <a:lnSpc>
                <a:spcPts val="4500"/>
              </a:lnSpc>
              <a:buClr>
                <a:srgbClr val="FF0000"/>
              </a:buClr>
            </a:pPr>
            <a:r>
              <a:rPr lang="en-US" altLang="zh-CN" sz="3200" dirty="0">
                <a:latin typeface="黑体" pitchFamily="2" charset="-122"/>
                <a:ea typeface="黑体" pitchFamily="2" charset="-122"/>
              </a:rPr>
              <a:t> </a:t>
            </a:r>
            <a:r>
              <a:rPr lang="zh-CN" altLang="en-US" sz="3200" dirty="0" smtClean="0">
                <a:latin typeface="黑体" pitchFamily="2" charset="-122"/>
                <a:ea typeface="黑体" pitchFamily="2" charset="-122"/>
              </a:rPr>
              <a:t>协同创新，集成优势力量，加强产学研结合</a:t>
            </a:r>
            <a:endParaRPr lang="en-US" altLang="zh-CN" sz="3200" dirty="0" smtClean="0">
              <a:latin typeface="黑体" pitchFamily="2" charset="-122"/>
              <a:ea typeface="黑体" pitchFamily="2" charset="-122"/>
            </a:endParaRPr>
          </a:p>
          <a:p>
            <a:pPr>
              <a:lnSpc>
                <a:spcPts val="4500"/>
              </a:lnSpc>
              <a:buClr>
                <a:srgbClr val="FF0000"/>
              </a:buClr>
            </a:pPr>
            <a:r>
              <a:rPr lang="en-US" altLang="zh-CN" sz="3200" dirty="0">
                <a:latin typeface="黑体" pitchFamily="2" charset="-122"/>
                <a:ea typeface="黑体" pitchFamily="2" charset="-122"/>
              </a:rPr>
              <a:t> </a:t>
            </a:r>
            <a:r>
              <a:rPr lang="zh-CN" altLang="en-US" sz="3200" dirty="0" smtClean="0">
                <a:latin typeface="黑体" pitchFamily="2" charset="-122"/>
                <a:ea typeface="黑体" pitchFamily="2" charset="-122"/>
              </a:rPr>
              <a:t>提高科研效率，出成果、出人才、出团队</a:t>
            </a:r>
            <a:endParaRPr lang="zh-CN" altLang="en-US" sz="3200" dirty="0">
              <a:latin typeface="黑体" pitchFamily="2" charset="-122"/>
              <a:ea typeface="黑体" pitchFamily="2" charset="-122"/>
            </a:endParaRPr>
          </a:p>
        </p:txBody>
      </p:sp>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62</a:t>
            </a:fld>
            <a:endParaRPr lang="en-US" altLang="zh-CN"/>
          </a:p>
        </p:txBody>
      </p:sp>
    </p:spTree>
    <p:extLst>
      <p:ext uri="{BB962C8B-B14F-4D97-AF65-F5344CB8AC3E}">
        <p14:creationId xmlns:p14="http://schemas.microsoft.com/office/powerpoint/2010/main" xmlns="" val="3396101308"/>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9310DBE-035E-47D2-988D-C4CF88B7CD4C}" type="slidenum">
              <a:rPr lang="en-US" altLang="zh-CN" smtClean="0"/>
              <a:pPr>
                <a:defRPr/>
              </a:pPr>
              <a:t>63</a:t>
            </a:fld>
            <a:endParaRPr lang="en-US" altLang="zh-CN"/>
          </a:p>
        </p:txBody>
      </p:sp>
      <p:pic>
        <p:nvPicPr>
          <p:cNvPr id="112642" name="Picture 2" descr="F:\11.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72196" y="-24"/>
            <a:ext cx="1514877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2"/>
          <p:cNvSpPr txBox="1">
            <a:spLocks noChangeArrowheads="1"/>
          </p:cNvSpPr>
          <p:nvPr/>
        </p:nvSpPr>
        <p:spPr bwMode="auto">
          <a:xfrm>
            <a:off x="-94840" y="1190701"/>
            <a:ext cx="9238872" cy="4322337"/>
          </a:xfrm>
          <a:prstGeom prst="rect">
            <a:avLst/>
          </a:prstGeom>
          <a:noFill/>
          <a:ln w="12700" cap="sq">
            <a:noFill/>
            <a:miter lim="800000"/>
            <a:headEnd/>
            <a:tailEnd/>
          </a:ln>
          <a:effectLst/>
        </p:spPr>
        <p:txBody>
          <a:bodyPr wrap="square" anchor="ctr">
            <a:spAutoFit/>
          </a:bodyPr>
          <a:lstStyle/>
          <a:p>
            <a:pPr algn="ctr">
              <a:lnSpc>
                <a:spcPct val="95000"/>
              </a:lnSpc>
              <a:spcBef>
                <a:spcPct val="50000"/>
              </a:spcBef>
              <a:buClrTx/>
              <a:buSzTx/>
              <a:buFontTx/>
              <a:buNone/>
              <a:defRPr/>
            </a:pPr>
            <a:r>
              <a:rPr lang="zh-CN" altLang="en-US" sz="12000" b="0" dirty="0" smtClean="0">
                <a:effectLst>
                  <a:outerShdw blurRad="38100" dist="38100" dir="2700000" algn="tl">
                    <a:srgbClr val="000000"/>
                  </a:outerShdw>
                </a:effectLst>
                <a:latin typeface="华文隶书" pitchFamily="2" charset="-122"/>
                <a:ea typeface="华文隶书" pitchFamily="2" charset="-122"/>
              </a:rPr>
              <a:t>  </a:t>
            </a:r>
            <a:r>
              <a:rPr lang="zh-CN" altLang="en-US" sz="8800" b="0" dirty="0" smtClean="0">
                <a:effectLst>
                  <a:outerShdw blurRad="38100" dist="38100" dir="2700000" algn="tl">
                    <a:srgbClr val="000000"/>
                  </a:outerShdw>
                </a:effectLst>
                <a:latin typeface="华文隶书" pitchFamily="2" charset="-122"/>
                <a:ea typeface="华文隶书" pitchFamily="2" charset="-122"/>
              </a:rPr>
              <a:t>预祝双节快乐</a:t>
            </a:r>
            <a:endParaRPr lang="en-US" altLang="zh-CN" sz="8800" b="0" dirty="0" smtClean="0">
              <a:effectLst>
                <a:outerShdw blurRad="38100" dist="38100" dir="2700000" algn="tl">
                  <a:srgbClr val="000000"/>
                </a:outerShdw>
              </a:effectLst>
              <a:latin typeface="华文隶书" pitchFamily="2" charset="-122"/>
              <a:ea typeface="华文隶书" pitchFamily="2" charset="-122"/>
            </a:endParaRPr>
          </a:p>
          <a:p>
            <a:pPr algn="ctr">
              <a:lnSpc>
                <a:spcPct val="95000"/>
              </a:lnSpc>
              <a:spcBef>
                <a:spcPct val="50000"/>
              </a:spcBef>
              <a:buClrTx/>
              <a:buSzTx/>
              <a:buFontTx/>
              <a:buNone/>
              <a:defRPr/>
            </a:pPr>
            <a:r>
              <a:rPr lang="zh-CN" altLang="en-US" sz="11000" b="0" dirty="0" smtClean="0">
                <a:effectLst>
                  <a:outerShdw blurRad="38100" dist="38100" dir="2700000" algn="tl">
                    <a:srgbClr val="000000"/>
                  </a:outerShdw>
                </a:effectLst>
                <a:latin typeface="华文隶书" pitchFamily="2" charset="-122"/>
                <a:ea typeface="华文隶书" pitchFamily="2" charset="-122"/>
              </a:rPr>
              <a:t>谢  谢</a:t>
            </a:r>
            <a:endParaRPr lang="zh-CN" altLang="en-US" sz="11000" b="0" dirty="0">
              <a:effectLst>
                <a:outerShdw blurRad="38100" dist="38100" dir="2700000" algn="tl">
                  <a:srgbClr val="000000"/>
                </a:outerShdw>
              </a:effectLst>
              <a:latin typeface="华文隶书" pitchFamily="2" charset="-122"/>
              <a:ea typeface="华文隶书" pitchFamily="2" charset="-122"/>
              <a:sym typeface="Wingdings" pitchFamily="2" charset="2"/>
            </a:endParaRPr>
          </a:p>
        </p:txBody>
      </p:sp>
    </p:spTree>
    <p:extLst>
      <p:ext uri="{BB962C8B-B14F-4D97-AF65-F5344CB8AC3E}">
        <p14:creationId xmlns:p14="http://schemas.microsoft.com/office/powerpoint/2010/main" xmlns="" val="3644953615"/>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xmlns="" val="2578502253"/>
              </p:ext>
            </p:extLst>
          </p:nvPr>
        </p:nvGraphicFramePr>
        <p:xfrm>
          <a:off x="714348" y="1700808"/>
          <a:ext cx="7850188" cy="4743464"/>
        </p:xfrm>
        <a:graphic>
          <a:graphicData uri="http://schemas.openxmlformats.org/drawingml/2006/table">
            <a:tbl>
              <a:tblPr/>
              <a:tblGrid>
                <a:gridCol w="5519738"/>
                <a:gridCol w="1231900"/>
                <a:gridCol w="1098550"/>
              </a:tblGrid>
              <a:tr h="373076">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2000" b="1" i="0" u="none" strike="noStrike" cap="none" normalizeH="0" baseline="0" dirty="0" smtClean="0">
                          <a:ln>
                            <a:noFill/>
                          </a:ln>
                          <a:solidFill>
                            <a:schemeClr val="tx1"/>
                          </a:solidFill>
                          <a:effectLst/>
                          <a:latin typeface="宋体" pitchFamily="2" charset="-122"/>
                          <a:ea typeface="黑体" pitchFamily="2" charset="-122"/>
                        </a:rPr>
                        <a:t>指 标</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chemeClr val="tx1"/>
                          </a:solidFill>
                          <a:effectLst/>
                          <a:latin typeface="黑体" pitchFamily="2" charset="-122"/>
                          <a:ea typeface="黑体" pitchFamily="2" charset="-122"/>
                        </a:rPr>
                        <a:t>2010</a:t>
                      </a:r>
                      <a:r>
                        <a:rPr kumimoji="0" lang="zh-CN" altLang="en-US" sz="2000" b="1" i="0" u="none" strike="noStrike" cap="none" normalizeH="0" baseline="0" smtClean="0">
                          <a:ln>
                            <a:noFill/>
                          </a:ln>
                          <a:solidFill>
                            <a:schemeClr val="tx1"/>
                          </a:solidFill>
                          <a:effectLst/>
                          <a:latin typeface="黑体" pitchFamily="2" charset="-122"/>
                          <a:ea typeface="黑体" pitchFamily="2" charset="-122"/>
                        </a:rPr>
                        <a:t>年</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rgbClr val="FF0000"/>
                          </a:solidFill>
                          <a:effectLst/>
                          <a:latin typeface="黑体" pitchFamily="2" charset="-122"/>
                          <a:ea typeface="黑体" pitchFamily="2" charset="-122"/>
                        </a:rPr>
                        <a:t>2015</a:t>
                      </a:r>
                      <a:r>
                        <a:rPr kumimoji="0" lang="zh-CN" altLang="en-US" sz="2000" b="1" i="0" u="none" strike="noStrike" cap="none" normalizeH="0" baseline="0" smtClean="0">
                          <a:ln>
                            <a:noFill/>
                          </a:ln>
                          <a:solidFill>
                            <a:srgbClr val="FF0000"/>
                          </a:solidFill>
                          <a:effectLst/>
                          <a:latin typeface="黑体" pitchFamily="2" charset="-122"/>
                          <a:ea typeface="黑体" pitchFamily="2" charset="-122"/>
                        </a:rPr>
                        <a:t>年</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研发经费与国内生产总值的比例（</a:t>
                      </a:r>
                      <a:r>
                        <a:rPr kumimoji="0"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t>
                      </a:r>
                      <a:r>
                        <a:rPr kumimoji="0"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1.76</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2.2</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sz="2000" b="1" i="0" u="none" strike="noStrike" cap="none" normalizeH="0" baseline="0" dirty="0" smtClean="0">
                          <a:ln>
                            <a:noFill/>
                          </a:ln>
                          <a:solidFill>
                            <a:schemeClr val="tx1"/>
                          </a:solidFill>
                          <a:effectLst/>
                          <a:latin typeface="宋体" pitchFamily="2" charset="-122"/>
                          <a:ea typeface="楷体_GB2312" pitchFamily="49" charset="-122"/>
                        </a:rPr>
                        <a:t>每万名就业人员的研发人力投入（人年）</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33</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43</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sz="2000" b="1" i="0" u="none" strike="noStrike" cap="none" normalizeH="0" baseline="0" dirty="0" smtClean="0">
                          <a:ln>
                            <a:noFill/>
                          </a:ln>
                          <a:solidFill>
                            <a:schemeClr val="tx1"/>
                          </a:solidFill>
                          <a:effectLst/>
                          <a:latin typeface="宋体" pitchFamily="2" charset="-122"/>
                          <a:ea typeface="楷体_GB2312" pitchFamily="49" charset="-122"/>
                        </a:rPr>
                        <a:t>国际科学论文被引用次数世界排名（位次）</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8</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5</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sz="2000" b="1" i="0" u="none" strike="noStrike" cap="none" normalizeH="0" baseline="0" smtClean="0">
                          <a:ln>
                            <a:noFill/>
                          </a:ln>
                          <a:solidFill>
                            <a:schemeClr val="tx1"/>
                          </a:solidFill>
                          <a:effectLst/>
                          <a:latin typeface="宋体" pitchFamily="2" charset="-122"/>
                          <a:ea typeface="楷体_GB2312" pitchFamily="49" charset="-122"/>
                        </a:rPr>
                        <a:t>每万人发明专利拥有量（件）</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1.7</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3.3</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研发人员的发明专利申请量（件</a:t>
                      </a: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百人年）</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10</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12</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全国技术市场合同交易总额</a:t>
                      </a: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亿元</a:t>
                      </a: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3906</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dirty="0" smtClean="0">
                          <a:ln>
                            <a:noFill/>
                          </a:ln>
                          <a:solidFill>
                            <a:srgbClr val="FF0000"/>
                          </a:solidFill>
                          <a:effectLst/>
                          <a:latin typeface="楷体_GB2312" pitchFamily="49" charset="-122"/>
                          <a:ea typeface="楷体_GB2312" pitchFamily="49" charset="-122"/>
                        </a:rPr>
                        <a:t>8000</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高技术产业增加值占制造业增加值的比重（</a:t>
                      </a: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13</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dirty="0" smtClean="0">
                          <a:ln>
                            <a:noFill/>
                          </a:ln>
                          <a:solidFill>
                            <a:srgbClr val="FF0000"/>
                          </a:solidFill>
                          <a:effectLst/>
                          <a:latin typeface="楷体_GB2312" pitchFamily="49" charset="-122"/>
                          <a:ea typeface="楷体_GB2312" pitchFamily="49" charset="-122"/>
                        </a:rPr>
                        <a:t>18</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公民具备基本科学素质的比例（</a:t>
                      </a: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smtClean="0">
                          <a:ln>
                            <a:noFill/>
                          </a:ln>
                          <a:solidFill>
                            <a:schemeClr val="tx1"/>
                          </a:solidFill>
                          <a:effectLst/>
                          <a:latin typeface="楷体_GB2312" pitchFamily="49" charset="-122"/>
                          <a:ea typeface="楷体_GB2312" pitchFamily="49" charset="-122"/>
                        </a:rPr>
                        <a:t>3.27</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2000" b="1" i="0" u="none" strike="noStrike" cap="none" normalizeH="0" baseline="0" dirty="0" smtClean="0">
                          <a:ln>
                            <a:noFill/>
                          </a:ln>
                          <a:solidFill>
                            <a:srgbClr val="FF0000"/>
                          </a:solidFill>
                          <a:effectLst/>
                          <a:latin typeface="楷体_GB2312" pitchFamily="49" charset="-122"/>
                          <a:ea typeface="楷体_GB2312" pitchFamily="49" charset="-122"/>
                        </a:rPr>
                        <a:t>5</a:t>
                      </a:r>
                    </a:p>
                  </a:txBody>
                  <a:tcPr marL="9525" marR="952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80" name="Text Box 4"/>
          <p:cNvSpPr txBox="1">
            <a:spLocks noChangeArrowheads="1"/>
          </p:cNvSpPr>
          <p:nvPr/>
        </p:nvSpPr>
        <p:spPr bwMode="auto">
          <a:xfrm>
            <a:off x="251520" y="260648"/>
            <a:ext cx="7072313" cy="571500"/>
          </a:xfrm>
          <a:prstGeom prst="rect">
            <a:avLst/>
          </a:prstGeom>
          <a:noFill/>
          <a:ln w="9525">
            <a:noFill/>
            <a:miter lim="800000"/>
            <a:headEnd/>
            <a:tailEnd/>
          </a:ln>
        </p:spPr>
        <p:txBody>
          <a:bodyPr lIns="98698" tIns="49349" rIns="98698" bIns="49349" anchor="ctr"/>
          <a:lstStyle/>
          <a:p>
            <a:pPr defTabSz="974725">
              <a:buSzPct val="100000"/>
              <a:buNone/>
            </a:pPr>
            <a:r>
              <a:rPr lang="zh-CN" altLang="en-US" sz="3600" b="1" dirty="0">
                <a:solidFill>
                  <a:srgbClr val="FF0000"/>
                </a:solidFill>
                <a:ea typeface="黑体" pitchFamily="2" charset="-122"/>
              </a:rPr>
              <a:t>“十二五”科技发展主要指标</a:t>
            </a:r>
          </a:p>
        </p:txBody>
      </p:sp>
      <p:pic>
        <p:nvPicPr>
          <p:cNvPr id="39981" name="Picture 7"/>
          <p:cNvPicPr>
            <a:picLocks noChangeAspect="1" noChangeArrowheads="1"/>
          </p:cNvPicPr>
          <p:nvPr/>
        </p:nvPicPr>
        <p:blipFill>
          <a:blip r:embed="rId2"/>
          <a:srcRect/>
          <a:stretch>
            <a:fillRect/>
          </a:stretch>
        </p:blipFill>
        <p:spPr bwMode="auto">
          <a:xfrm flipV="1">
            <a:off x="0" y="1000125"/>
            <a:ext cx="9139238" cy="142875"/>
          </a:xfrm>
          <a:prstGeom prst="rect">
            <a:avLst/>
          </a:prstGeom>
          <a:noFill/>
          <a:ln w="9525">
            <a:noFill/>
            <a:miter lim="800000"/>
            <a:headEnd/>
            <a:tailEnd/>
          </a:ln>
        </p:spPr>
      </p:pic>
      <p:sp>
        <p:nvSpPr>
          <p:cNvPr id="5" name="Rectangle 5"/>
          <p:cNvSpPr>
            <a:spLocks noGrp="1" noChangeArrowheads="1"/>
          </p:cNvSpPr>
          <p:nvPr>
            <p:ph type="sldNum" sz="quarter" idx="12"/>
          </p:nvPr>
        </p:nvSpPr>
        <p:spPr>
          <a:xfrm>
            <a:off x="7092280" y="6381328"/>
            <a:ext cx="1905000" cy="457200"/>
          </a:xfrm>
          <a:noFill/>
        </p:spPr>
        <p:txBody>
          <a:bodyPr/>
          <a:lstStyle/>
          <a:p>
            <a:fld id="{BA17171E-A3BC-4BA5-B5A4-2661DC6AB76F}" type="slidenum">
              <a:rPr lang="en-US" altLang="zh-CN" sz="2400" smtClean="0">
                <a:latin typeface="黑体" pitchFamily="49" charset="-122"/>
                <a:ea typeface="黑体" pitchFamily="49" charset="-122"/>
              </a:rPr>
              <a:pPr/>
              <a:t>7</a:t>
            </a:fld>
            <a:endParaRPr lang="en-US" altLang="zh-CN" sz="2400" dirty="0" smtClean="0">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12"/>
          </p:nvPr>
        </p:nvSpPr>
        <p:spPr>
          <a:xfrm>
            <a:off x="7092280" y="6324600"/>
            <a:ext cx="1905000" cy="457200"/>
          </a:xfrm>
          <a:noFill/>
        </p:spPr>
        <p:txBody>
          <a:bodyPr/>
          <a:lstStyle/>
          <a:p>
            <a:fld id="{BA17171E-A3BC-4BA5-B5A4-2661DC6AB76F}" type="slidenum">
              <a:rPr lang="en-US" altLang="zh-CN" sz="1600" smtClean="0">
                <a:latin typeface="黑体" pitchFamily="49" charset="-122"/>
                <a:ea typeface="黑体" pitchFamily="49" charset="-122"/>
              </a:rPr>
              <a:pPr/>
              <a:t>8</a:t>
            </a:fld>
            <a:endParaRPr lang="en-US" altLang="zh-CN" sz="1600" dirty="0" smtClean="0">
              <a:latin typeface="黑体" pitchFamily="49" charset="-122"/>
              <a:ea typeface="黑体" pitchFamily="49" charset="-122"/>
            </a:endParaRPr>
          </a:p>
        </p:txBody>
      </p:sp>
      <p:sp>
        <p:nvSpPr>
          <p:cNvPr id="241667" name="Text Box 3"/>
          <p:cNvSpPr txBox="1">
            <a:spLocks noChangeArrowheads="1"/>
          </p:cNvSpPr>
          <p:nvPr/>
        </p:nvSpPr>
        <p:spPr bwMode="auto">
          <a:xfrm>
            <a:off x="500034" y="548680"/>
            <a:ext cx="7858180" cy="812530"/>
          </a:xfrm>
          <a:prstGeom prst="rect">
            <a:avLst/>
          </a:prstGeom>
          <a:noFill/>
          <a:ln w="12700" cap="sq">
            <a:noFill/>
            <a:miter lim="800000"/>
            <a:headEnd/>
            <a:tailEnd/>
          </a:ln>
          <a:effectLst/>
        </p:spPr>
        <p:txBody>
          <a:bodyPr wrap="square">
            <a:spAutoFit/>
          </a:bodyPr>
          <a:lstStyle/>
          <a:p>
            <a:pPr eaLnBrk="0" hangingPunct="0">
              <a:lnSpc>
                <a:spcPct val="130000"/>
              </a:lnSpc>
              <a:spcBef>
                <a:spcPct val="0"/>
              </a:spcBef>
              <a:buClrTx/>
              <a:buSzTx/>
              <a:buFontTx/>
              <a:buNone/>
              <a:defRPr/>
            </a:pPr>
            <a:r>
              <a:rPr lang="en-US" altLang="zh-CN" sz="4000" dirty="0" smtClean="0">
                <a:solidFill>
                  <a:srgbClr val="FFFF66"/>
                </a:solidFill>
                <a:effectLst>
                  <a:outerShdw blurRad="38100" dist="38100" dir="2700000" algn="tl">
                    <a:srgbClr val="000000"/>
                  </a:outerShdw>
                </a:effectLst>
                <a:latin typeface="Times New Roman" pitchFamily="18" charset="0"/>
                <a:ea typeface="黑体" pitchFamily="2" charset="-122"/>
              </a:rPr>
              <a:t>“</a:t>
            </a:r>
            <a:r>
              <a:rPr lang="zh-CN" altLang="en-US" sz="4000" dirty="0" smtClean="0">
                <a:solidFill>
                  <a:srgbClr val="FFFF66"/>
                </a:solidFill>
                <a:effectLst>
                  <a:outerShdw blurRad="38100" dist="38100" dir="2700000" algn="tl">
                    <a:srgbClr val="000000"/>
                  </a:outerShdw>
                </a:effectLst>
                <a:latin typeface="Times New Roman" pitchFamily="18" charset="0"/>
                <a:ea typeface="黑体" pitchFamily="2" charset="-122"/>
              </a:rPr>
              <a:t>十二五</a:t>
            </a:r>
            <a:r>
              <a:rPr lang="en-US" altLang="zh-CN" sz="4000" dirty="0" smtClean="0">
                <a:solidFill>
                  <a:srgbClr val="FFFF66"/>
                </a:solidFill>
                <a:effectLst>
                  <a:outerShdw blurRad="38100" dist="38100" dir="2700000" algn="tl">
                    <a:srgbClr val="000000"/>
                  </a:outerShdw>
                </a:effectLst>
                <a:latin typeface="Times New Roman" pitchFamily="18" charset="0"/>
                <a:ea typeface="黑体" pitchFamily="2" charset="-122"/>
              </a:rPr>
              <a:t>”</a:t>
            </a:r>
            <a:r>
              <a:rPr lang="zh-CN" altLang="en-US" sz="4000" dirty="0" smtClean="0">
                <a:solidFill>
                  <a:srgbClr val="FFFF66"/>
                </a:solidFill>
                <a:effectLst>
                  <a:outerShdw blurRad="38100" dist="38100" dir="2700000" algn="tl">
                    <a:srgbClr val="000000"/>
                  </a:outerShdw>
                </a:effectLst>
                <a:latin typeface="Times New Roman" pitchFamily="18" charset="0"/>
                <a:ea typeface="黑体" pitchFamily="2" charset="-122"/>
              </a:rPr>
              <a:t>科技发展重点任务（</a:t>
            </a:r>
            <a:r>
              <a:rPr lang="en-US" altLang="zh-CN" sz="4000" dirty="0" smtClean="0">
                <a:solidFill>
                  <a:srgbClr val="FFFF66"/>
                </a:solidFill>
                <a:effectLst>
                  <a:outerShdw blurRad="38100" dist="38100" dir="2700000" algn="tl">
                    <a:srgbClr val="000000"/>
                  </a:outerShdw>
                </a:effectLst>
                <a:latin typeface="Times New Roman" pitchFamily="18" charset="0"/>
                <a:ea typeface="黑体" pitchFamily="2" charset="-122"/>
              </a:rPr>
              <a:t>1</a:t>
            </a:r>
            <a:r>
              <a:rPr lang="zh-CN" altLang="en-US" sz="4000" dirty="0" smtClean="0">
                <a:solidFill>
                  <a:srgbClr val="FFFF66"/>
                </a:solidFill>
                <a:effectLst>
                  <a:outerShdw blurRad="38100" dist="38100" dir="2700000" algn="tl">
                    <a:srgbClr val="000000"/>
                  </a:outerShdw>
                </a:effectLst>
                <a:latin typeface="Times New Roman" pitchFamily="18" charset="0"/>
                <a:ea typeface="黑体" pitchFamily="2" charset="-122"/>
              </a:rPr>
              <a:t>）</a:t>
            </a:r>
            <a:endParaRPr lang="zh-CN" altLang="en-US" sz="4000" dirty="0">
              <a:solidFill>
                <a:srgbClr val="FFFF66"/>
              </a:solidFill>
              <a:effectLst>
                <a:outerShdw blurRad="38100" dist="38100" dir="2700000" algn="tl">
                  <a:srgbClr val="000000"/>
                </a:outerShdw>
              </a:effectLst>
              <a:latin typeface="Times New Roman" pitchFamily="18" charset="0"/>
              <a:ea typeface="黑体" pitchFamily="2" charset="-122"/>
            </a:endParaRPr>
          </a:p>
        </p:txBody>
      </p:sp>
      <p:sp>
        <p:nvSpPr>
          <p:cNvPr id="4100" name="Rectangle 24"/>
          <p:cNvSpPr>
            <a:spLocks noChangeArrowheads="1"/>
          </p:cNvSpPr>
          <p:nvPr/>
        </p:nvSpPr>
        <p:spPr bwMode="auto">
          <a:xfrm>
            <a:off x="755576" y="2060848"/>
            <a:ext cx="7603778" cy="4263571"/>
          </a:xfrm>
          <a:prstGeom prst="rect">
            <a:avLst/>
          </a:prstGeom>
          <a:noFill/>
          <a:ln w="9525">
            <a:noFill/>
            <a:miter lim="800000"/>
            <a:headEnd/>
            <a:tailEnd/>
          </a:ln>
        </p:spPr>
        <p:txBody>
          <a:bodyPr wrap="square" lIns="91353" tIns="45672" rIns="91353" bIns="45672">
            <a:spAutoFit/>
          </a:bodyPr>
          <a:lstStyle/>
          <a:p>
            <a:pPr>
              <a:lnSpc>
                <a:spcPts val="4800"/>
              </a:lnSpc>
              <a:buNone/>
            </a:pPr>
            <a:r>
              <a:rPr lang="en-US" altLang="zh-CN" sz="3600" dirty="0" smtClean="0">
                <a:latin typeface="黑体" pitchFamily="49" charset="-122"/>
                <a:ea typeface="黑体" pitchFamily="49" charset="-122"/>
              </a:rPr>
              <a:t>——</a:t>
            </a:r>
            <a:r>
              <a:rPr lang="zh-CN" altLang="en-US" sz="3600" dirty="0" smtClean="0">
                <a:latin typeface="黑体" pitchFamily="2" charset="-122"/>
                <a:ea typeface="黑体" pitchFamily="2" charset="-122"/>
              </a:rPr>
              <a:t>加快实施国家重大科技专项</a:t>
            </a: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加强前沿技术和基础研究</a:t>
            </a: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大力推动科技成果转化和产业化</a:t>
            </a: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加强农业农村科技创新</a:t>
            </a: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大力发展民生科技</a:t>
            </a:r>
            <a:endParaRPr lang="en-US" altLang="zh-CN" sz="3600" dirty="0" smtClean="0">
              <a:latin typeface="黑体" pitchFamily="2" charset="-122"/>
              <a:ea typeface="黑体" pitchFamily="2" charset="-122"/>
            </a:endParaRPr>
          </a:p>
          <a:p>
            <a:pPr>
              <a:lnSpc>
                <a:spcPts val="4800"/>
              </a:lnSpc>
              <a:buNone/>
            </a:pPr>
            <a:endParaRPr lang="zh-CN" altLang="zh-CN" sz="3600" dirty="0">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12"/>
          </p:nvPr>
        </p:nvSpPr>
        <p:spPr>
          <a:noFill/>
        </p:spPr>
        <p:txBody>
          <a:bodyPr/>
          <a:lstStyle/>
          <a:p>
            <a:fld id="{BA17171E-A3BC-4BA5-B5A4-2661DC6AB76F}" type="slidenum">
              <a:rPr lang="en-US" altLang="zh-CN" smtClean="0">
                <a:latin typeface="黑体" pitchFamily="49" charset="-122"/>
                <a:ea typeface="黑体" pitchFamily="49" charset="-122"/>
              </a:rPr>
              <a:pPr/>
              <a:t>9</a:t>
            </a:fld>
            <a:endParaRPr lang="en-US" altLang="zh-CN" dirty="0" smtClean="0">
              <a:latin typeface="黑体" pitchFamily="49" charset="-122"/>
              <a:ea typeface="黑体" pitchFamily="49" charset="-122"/>
            </a:endParaRPr>
          </a:p>
        </p:txBody>
      </p:sp>
      <p:sp>
        <p:nvSpPr>
          <p:cNvPr id="241667" name="Text Box 3"/>
          <p:cNvSpPr txBox="1">
            <a:spLocks noChangeArrowheads="1"/>
          </p:cNvSpPr>
          <p:nvPr/>
        </p:nvSpPr>
        <p:spPr bwMode="auto">
          <a:xfrm>
            <a:off x="500034" y="476672"/>
            <a:ext cx="7858180" cy="812530"/>
          </a:xfrm>
          <a:prstGeom prst="rect">
            <a:avLst/>
          </a:prstGeom>
          <a:noFill/>
          <a:ln w="12700" cap="sq">
            <a:noFill/>
            <a:miter lim="800000"/>
            <a:headEnd/>
            <a:tailEnd/>
          </a:ln>
          <a:effectLst/>
        </p:spPr>
        <p:txBody>
          <a:bodyPr wrap="square">
            <a:spAutoFit/>
          </a:bodyPr>
          <a:lstStyle/>
          <a:p>
            <a:pPr eaLnBrk="0" hangingPunct="0">
              <a:lnSpc>
                <a:spcPct val="130000"/>
              </a:lnSpc>
              <a:spcBef>
                <a:spcPct val="0"/>
              </a:spcBef>
              <a:buClrTx/>
              <a:buSzTx/>
              <a:buFontTx/>
              <a:buNone/>
              <a:defRPr/>
            </a:pPr>
            <a:r>
              <a:rPr lang="en-US" altLang="zh-CN" sz="4000" dirty="0" smtClean="0">
                <a:solidFill>
                  <a:srgbClr val="FFFF66"/>
                </a:solidFill>
                <a:effectLst>
                  <a:outerShdw blurRad="38100" dist="38100" dir="2700000" algn="tl">
                    <a:srgbClr val="000000"/>
                  </a:outerShdw>
                </a:effectLst>
                <a:latin typeface="Times New Roman" pitchFamily="18" charset="0"/>
                <a:ea typeface="黑体" pitchFamily="2" charset="-122"/>
              </a:rPr>
              <a:t>“</a:t>
            </a:r>
            <a:r>
              <a:rPr lang="zh-CN" altLang="en-US" sz="4000" dirty="0" smtClean="0">
                <a:solidFill>
                  <a:srgbClr val="FFFF66"/>
                </a:solidFill>
                <a:effectLst>
                  <a:outerShdw blurRad="38100" dist="38100" dir="2700000" algn="tl">
                    <a:srgbClr val="000000"/>
                  </a:outerShdw>
                </a:effectLst>
                <a:latin typeface="Times New Roman" pitchFamily="18" charset="0"/>
                <a:ea typeface="黑体" pitchFamily="2" charset="-122"/>
              </a:rPr>
              <a:t>十二五</a:t>
            </a:r>
            <a:r>
              <a:rPr lang="en-US" altLang="zh-CN" sz="4000" dirty="0" smtClean="0">
                <a:solidFill>
                  <a:srgbClr val="FFFF66"/>
                </a:solidFill>
                <a:effectLst>
                  <a:outerShdw blurRad="38100" dist="38100" dir="2700000" algn="tl">
                    <a:srgbClr val="000000"/>
                  </a:outerShdw>
                </a:effectLst>
                <a:latin typeface="Times New Roman" pitchFamily="18" charset="0"/>
                <a:ea typeface="黑体" pitchFamily="2" charset="-122"/>
              </a:rPr>
              <a:t>”</a:t>
            </a:r>
            <a:r>
              <a:rPr lang="zh-CN" altLang="en-US" sz="4000" dirty="0" smtClean="0">
                <a:solidFill>
                  <a:srgbClr val="FFFF66"/>
                </a:solidFill>
                <a:effectLst>
                  <a:outerShdw blurRad="38100" dist="38100" dir="2700000" algn="tl">
                    <a:srgbClr val="000000"/>
                  </a:outerShdw>
                </a:effectLst>
                <a:latin typeface="Times New Roman" pitchFamily="18" charset="0"/>
                <a:ea typeface="黑体" pitchFamily="2" charset="-122"/>
              </a:rPr>
              <a:t>科技发展重点任务（</a:t>
            </a:r>
            <a:r>
              <a:rPr lang="en-US" altLang="zh-CN" sz="4000" dirty="0" smtClean="0">
                <a:solidFill>
                  <a:srgbClr val="FFFF66"/>
                </a:solidFill>
                <a:effectLst>
                  <a:outerShdw blurRad="38100" dist="38100" dir="2700000" algn="tl">
                    <a:srgbClr val="000000"/>
                  </a:outerShdw>
                </a:effectLst>
                <a:latin typeface="Times New Roman" pitchFamily="18" charset="0"/>
                <a:ea typeface="黑体" pitchFamily="2" charset="-122"/>
              </a:rPr>
              <a:t>2</a:t>
            </a:r>
            <a:r>
              <a:rPr lang="zh-CN" altLang="en-US" sz="4000" dirty="0" smtClean="0">
                <a:solidFill>
                  <a:srgbClr val="FFFF66"/>
                </a:solidFill>
                <a:effectLst>
                  <a:outerShdw blurRad="38100" dist="38100" dir="2700000" algn="tl">
                    <a:srgbClr val="000000"/>
                  </a:outerShdw>
                </a:effectLst>
                <a:latin typeface="Times New Roman" pitchFamily="18" charset="0"/>
                <a:ea typeface="黑体" pitchFamily="2" charset="-122"/>
              </a:rPr>
              <a:t>）</a:t>
            </a:r>
            <a:endParaRPr lang="zh-CN" altLang="en-US" sz="4000" dirty="0">
              <a:solidFill>
                <a:srgbClr val="FFFF66"/>
              </a:solidFill>
              <a:effectLst>
                <a:outerShdw blurRad="38100" dist="38100" dir="2700000" algn="tl">
                  <a:srgbClr val="000000"/>
                </a:outerShdw>
              </a:effectLst>
              <a:latin typeface="Times New Roman" pitchFamily="18" charset="0"/>
              <a:ea typeface="黑体" pitchFamily="2" charset="-122"/>
            </a:endParaRPr>
          </a:p>
        </p:txBody>
      </p:sp>
      <p:sp>
        <p:nvSpPr>
          <p:cNvPr id="4100" name="Rectangle 24"/>
          <p:cNvSpPr>
            <a:spLocks noChangeArrowheads="1"/>
          </p:cNvSpPr>
          <p:nvPr/>
        </p:nvSpPr>
        <p:spPr bwMode="auto">
          <a:xfrm>
            <a:off x="857224" y="1628800"/>
            <a:ext cx="7500990" cy="4263571"/>
          </a:xfrm>
          <a:prstGeom prst="rect">
            <a:avLst/>
          </a:prstGeom>
          <a:noFill/>
          <a:ln w="9525">
            <a:noFill/>
            <a:miter lim="800000"/>
            <a:headEnd/>
            <a:tailEnd/>
          </a:ln>
        </p:spPr>
        <p:txBody>
          <a:bodyPr wrap="square" lIns="91353" tIns="45672" rIns="91353" bIns="45672">
            <a:spAutoFit/>
          </a:bodyPr>
          <a:lstStyle/>
          <a:p>
            <a:pPr>
              <a:lnSpc>
                <a:spcPts val="4800"/>
              </a:lnSpc>
              <a:buNone/>
            </a:pP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加强科技创新基地和平台建设</a:t>
            </a: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落实人才规划纲要</a:t>
            </a: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深化科技体制改革</a:t>
            </a:r>
            <a:endParaRPr lang="en-US" altLang="zh-CN" sz="3600" dirty="0" smtClean="0">
              <a:latin typeface="黑体" pitchFamily="2" charset="-122"/>
              <a:ea typeface="黑体" pitchFamily="2" charset="-122"/>
            </a:endParaRPr>
          </a:p>
          <a:p>
            <a:pPr>
              <a:lnSpc>
                <a:spcPts val="4800"/>
              </a:lnSpc>
              <a:buNone/>
            </a:pPr>
            <a:r>
              <a:rPr lang="en-US" altLang="zh-CN" sz="3600" dirty="0" smtClean="0">
                <a:latin typeface="黑体" pitchFamily="2" charset="-122"/>
                <a:ea typeface="黑体" pitchFamily="2" charset="-122"/>
              </a:rPr>
              <a:t>——</a:t>
            </a:r>
            <a:r>
              <a:rPr lang="zh-CN" altLang="en-US" sz="3600" dirty="0" smtClean="0">
                <a:latin typeface="黑体" pitchFamily="2" charset="-122"/>
                <a:ea typeface="黑体" pitchFamily="2" charset="-122"/>
              </a:rPr>
              <a:t>扩大科技开放与合作</a:t>
            </a:r>
            <a:endParaRPr lang="en-US" altLang="zh-CN" sz="3600" dirty="0" smtClean="0">
              <a:latin typeface="黑体" pitchFamily="2" charset="-122"/>
              <a:ea typeface="黑体" pitchFamily="2" charset="-122"/>
            </a:endParaRPr>
          </a:p>
          <a:p>
            <a:pPr>
              <a:lnSpc>
                <a:spcPts val="4800"/>
              </a:lnSpc>
              <a:buNone/>
            </a:pPr>
            <a:endParaRPr lang="zh-CN" altLang="zh-CN" sz="3600" dirty="0">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国家科技计划及管理（040625）">
  <a:themeElements>
    <a:clrScheme name="国家科技计划及管理（040625） 1">
      <a:dk1>
        <a:srgbClr val="000000"/>
      </a:dk1>
      <a:lt1>
        <a:srgbClr val="FFFFFF"/>
      </a:lt1>
      <a:dk2>
        <a:srgbClr val="1E2E53"/>
      </a:dk2>
      <a:lt2>
        <a:srgbClr val="FFCC00"/>
      </a:lt2>
      <a:accent1>
        <a:srgbClr val="FF9933"/>
      </a:accent1>
      <a:accent2>
        <a:srgbClr val="336699"/>
      </a:accent2>
      <a:accent3>
        <a:srgbClr val="ABADB3"/>
      </a:accent3>
      <a:accent4>
        <a:srgbClr val="DADADA"/>
      </a:accent4>
      <a:accent5>
        <a:srgbClr val="FFCAAD"/>
      </a:accent5>
      <a:accent6>
        <a:srgbClr val="2D5C8A"/>
      </a:accent6>
      <a:hlink>
        <a:srgbClr val="EAEAEA"/>
      </a:hlink>
      <a:folHlink>
        <a:srgbClr val="A73737"/>
      </a:folHlink>
    </a:clrScheme>
    <a:fontScheme name="国家科技计划及管理（040625）">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defRPr kumimoji="1" lang="zh-CN" altLang="en-US" sz="2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defRPr kumimoji="1" lang="zh-CN" altLang="en-US" sz="2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国家科技计划及管理（040625） 1">
        <a:dk1>
          <a:srgbClr val="000000"/>
        </a:dk1>
        <a:lt1>
          <a:srgbClr val="FFFFFF"/>
        </a:lt1>
        <a:dk2>
          <a:srgbClr val="1E2E53"/>
        </a:dk2>
        <a:lt2>
          <a:srgbClr val="FFCC00"/>
        </a:lt2>
        <a:accent1>
          <a:srgbClr val="FF9933"/>
        </a:accent1>
        <a:accent2>
          <a:srgbClr val="336699"/>
        </a:accent2>
        <a:accent3>
          <a:srgbClr val="ABADB3"/>
        </a:accent3>
        <a:accent4>
          <a:srgbClr val="DADADA"/>
        </a:accent4>
        <a:accent5>
          <a:srgbClr val="FFCAAD"/>
        </a:accent5>
        <a:accent6>
          <a:srgbClr val="2D5C8A"/>
        </a:accent6>
        <a:hlink>
          <a:srgbClr val="EAEAEA"/>
        </a:hlink>
        <a:folHlink>
          <a:srgbClr val="A73737"/>
        </a:folHlink>
      </a:clrScheme>
      <a:clrMap bg1="dk2" tx1="lt1" bg2="dk1" tx2="lt2" accent1="accent1" accent2="accent2" accent3="accent3" accent4="accent4" accent5="accent5" accent6="accent6" hlink="hlink" folHlink="folHlink"/>
    </a:extraClrScheme>
    <a:extraClrScheme>
      <a:clrScheme name="国家科技计划及管理（040625） 2">
        <a:dk1>
          <a:srgbClr val="663300"/>
        </a:dk1>
        <a:lt1>
          <a:srgbClr val="FFFFFF"/>
        </a:lt1>
        <a:dk2>
          <a:srgbClr val="996633"/>
        </a:dk2>
        <a:lt2>
          <a:srgbClr val="868686"/>
        </a:lt2>
        <a:accent1>
          <a:srgbClr val="FF9900"/>
        </a:accent1>
        <a:accent2>
          <a:srgbClr val="CC6600"/>
        </a:accent2>
        <a:accent3>
          <a:srgbClr val="FFFFFF"/>
        </a:accent3>
        <a:accent4>
          <a:srgbClr val="562A00"/>
        </a:accent4>
        <a:accent5>
          <a:srgbClr val="FFCAAA"/>
        </a:accent5>
        <a:accent6>
          <a:srgbClr val="B95C00"/>
        </a:accent6>
        <a:hlink>
          <a:srgbClr val="FFCC00"/>
        </a:hlink>
        <a:folHlink>
          <a:srgbClr val="CCCCCC"/>
        </a:folHlink>
      </a:clrScheme>
      <a:clrMap bg1="lt1" tx1="dk1" bg2="lt2" tx2="dk2" accent1="accent1" accent2="accent2" accent3="accent3" accent4="accent4" accent5="accent5" accent6="accent6" hlink="hlink" folHlink="folHlink"/>
    </a:extraClrScheme>
    <a:extraClrScheme>
      <a:clrScheme name="国家科技计划及管理（040625）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E:\bao04\教育部讲课\国家科技计划及管理（040625）.ppt</Template>
  <TotalTime>10553</TotalTime>
  <Words>4109</Words>
  <Application>Microsoft Office PowerPoint</Application>
  <PresentationFormat>全屏显示(4:3)</PresentationFormat>
  <Paragraphs>484</Paragraphs>
  <Slides>63</Slides>
  <Notes>11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65" baseType="lpstr">
      <vt:lpstr>国家科技计划及管理（040625）</vt:lpstr>
      <vt:lpstr>Microsoft Office Excel 97-2003 工作表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国家科技计划</vt:lpstr>
      <vt:lpstr>“十二五”国家科技计划体系</vt:lpstr>
      <vt:lpstr>幻灯片 13</vt:lpstr>
      <vt:lpstr>幻灯片 14</vt:lpstr>
      <vt:lpstr>已部署的16个重大科技专项</vt:lpstr>
      <vt:lpstr>重大专项实施采取的组织管理形式</vt:lpstr>
      <vt:lpstr>国家重点基础科学研究计划（973计划）</vt:lpstr>
      <vt:lpstr>国家重点基础科学研究计划（973计划）</vt:lpstr>
      <vt:lpstr>高技术研究发展计划（863计划）</vt:lpstr>
      <vt:lpstr>高技术研究发展计划（863计划）</vt:lpstr>
      <vt:lpstr>国家科技支撑计划</vt:lpstr>
      <vt:lpstr>国家科技支撑计划</vt:lpstr>
      <vt:lpstr>国际科技合作计划</vt:lpstr>
      <vt:lpstr>幻灯片 24</vt:lpstr>
      <vt:lpstr>幻灯片 25</vt:lpstr>
      <vt:lpstr>幻灯片 26</vt:lpstr>
      <vt:lpstr>幻灯片 27</vt:lpstr>
      <vt:lpstr>幻灯片 28</vt:lpstr>
      <vt:lpstr>   “十二五”科技计划管理改革以充分调动和激发广大科研人员的积极性、创造性为目标，重点解决科技计划管理中存在的薄弱环节和突出问题。主要有三个方面的举措：一是强化资源统筹集成，突出重点，跨领域、跨计划组织实施一批重点专项；二是调整完善计划管理制度，实施项目（课题）法人管理责任制和项目专员制度；三是调整优化国家科技计划管理方式和程序。</vt:lpstr>
      <vt:lpstr>幻灯片 30</vt:lpstr>
      <vt:lpstr>幻灯片 31</vt:lpstr>
      <vt:lpstr>幻灯片 32</vt:lpstr>
      <vt:lpstr>幻灯片 33</vt:lpstr>
      <vt:lpstr>幻灯片 34</vt:lpstr>
      <vt:lpstr>幻灯片 35</vt:lpstr>
      <vt:lpstr>幻灯片 36</vt:lpstr>
      <vt:lpstr>幻灯片 37</vt:lpstr>
      <vt:lpstr>幻灯片 38</vt:lpstr>
      <vt:lpstr>    863计划实施二十多年来，特别是“十一五”以来，在若干具有战略意义的高技术领域取得了突破性进展，取得了一大批具有世界水平的研究成果，实现了我国高技术从无到有、从跟踪向创新的跨越，有力地促进了我国高技术产业的发展。</vt:lpstr>
      <vt:lpstr>“十二五”战略目标</vt:lpstr>
      <vt:lpstr>总体部署</vt:lpstr>
      <vt:lpstr>幻灯片 42</vt:lpstr>
      <vt:lpstr>总体部署</vt:lpstr>
      <vt:lpstr>863计划的组织机构</vt:lpstr>
      <vt:lpstr>863计划组织机构职能</vt:lpstr>
      <vt:lpstr>863计划课题承担单位职责</vt:lpstr>
      <vt:lpstr>863计划计划管理的原则</vt:lpstr>
      <vt:lpstr>幻灯片 48</vt:lpstr>
      <vt:lpstr>863计划课题过程管理</vt:lpstr>
      <vt:lpstr>幻灯片 50</vt:lpstr>
      <vt:lpstr>幻灯片 51</vt:lpstr>
      <vt:lpstr>幻灯片 52</vt:lpstr>
      <vt:lpstr>幻灯片 53</vt:lpstr>
      <vt:lpstr>幻灯片 54</vt:lpstr>
      <vt:lpstr>幻灯片 55</vt:lpstr>
      <vt:lpstr> 主要管理环节——关于立项</vt:lpstr>
      <vt:lpstr>幻灯片 57</vt:lpstr>
      <vt:lpstr>幻灯片 58</vt:lpstr>
      <vt:lpstr>幻灯片 59</vt:lpstr>
      <vt:lpstr>幻灯片 60</vt:lpstr>
      <vt:lpstr>幻灯片 61</vt:lpstr>
      <vt:lpstr>建议：</vt:lpstr>
      <vt:lpstr>幻灯片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Muddy Shoes Software, LLC</dc:creator>
  <cp:lastModifiedBy>fujistu</cp:lastModifiedBy>
  <cp:revision>755</cp:revision>
  <cp:lastPrinted>1997-01-13T23:47:26Z</cp:lastPrinted>
  <dcterms:created xsi:type="dcterms:W3CDTF">1996-10-26T17:53:28Z</dcterms:created>
  <dcterms:modified xsi:type="dcterms:W3CDTF">2012-09-17T04:36:22Z</dcterms:modified>
</cp:coreProperties>
</file>